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4" r:id="rId4"/>
    <p:sldId id="285" r:id="rId5"/>
    <p:sldId id="287" r:id="rId6"/>
    <p:sldId id="289" r:id="rId7"/>
    <p:sldId id="257" r:id="rId8"/>
    <p:sldId id="264" r:id="rId9"/>
    <p:sldId id="275" r:id="rId10"/>
    <p:sldId id="276" r:id="rId11"/>
    <p:sldId id="281" r:id="rId12"/>
    <p:sldId id="282" r:id="rId13"/>
    <p:sldId id="29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10.04.2023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10.04.2023</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10.04.2023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10.04.2023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10.04.2023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10.04.2023</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10.04.2023</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10.04.2023</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10.04.2023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11814" y="1124744"/>
            <a:ext cx="6054863" cy="461665"/>
          </a:xfrm>
          <a:prstGeom prst="rect">
            <a:avLst/>
          </a:prstGeom>
        </p:spPr>
        <p:txBody>
          <a:bodyPr wrap="none">
            <a:spAutoFit/>
          </a:bodyPr>
          <a:lstStyle/>
          <a:p>
            <a:r>
              <a:rPr lang="uz-Cyrl-UZ" sz="2400" b="1" dirty="0">
                <a:latin typeface="Times New Roman" pitchFamily="18" charset="0"/>
                <a:cs typeface="Times New Roman" pitchFamily="18" charset="0"/>
              </a:rPr>
              <a:t>RANGSHUNOSLIK</a:t>
            </a:r>
            <a:r>
              <a:rPr lang="en-US" sz="2400" b="1" dirty="0">
                <a:latin typeface="Times New Roman" pitchFamily="18" charset="0"/>
                <a:cs typeface="Times New Roman" pitchFamily="18" charset="0"/>
              </a:rPr>
              <a:t> INJINIRINGI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faning</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 </a:t>
            </a:r>
          </a:p>
        </p:txBody>
      </p:sp>
      <p:sp>
        <p:nvSpPr>
          <p:cNvPr id="5" name="Прямоугольник 4"/>
          <p:cNvSpPr/>
          <p:nvPr/>
        </p:nvSpPr>
        <p:spPr>
          <a:xfrm>
            <a:off x="2555776" y="1844824"/>
            <a:ext cx="5616624" cy="3416320"/>
          </a:xfrm>
          <a:prstGeom prst="rect">
            <a:avLst/>
          </a:prstGeom>
        </p:spPr>
        <p:txBody>
          <a:bodyPr wrap="square">
            <a:spAutoFit/>
          </a:bodyPr>
          <a:lstStyle/>
          <a:p>
            <a:pPr algn="ctr"/>
            <a:r>
              <a:rPr lang="en-US" sz="2400" cap="all" dirty="0">
                <a:latin typeface="Times New Roman" pitchFamily="18" charset="0"/>
                <a:cs typeface="Times New Roman" pitchFamily="18" charset="0"/>
              </a:rPr>
              <a:t> 3-Laboratoriya </a:t>
            </a:r>
            <a:r>
              <a:rPr lang="en-US" sz="2400" cap="all" dirty="0" err="1">
                <a:latin typeface="Times New Roman" pitchFamily="18" charset="0"/>
                <a:cs typeface="Times New Roman" pitchFamily="18" charset="0"/>
              </a:rPr>
              <a:t>ishi</a:t>
            </a:r>
            <a:r>
              <a:rPr lang="en-US" sz="2400" cap="all" dirty="0">
                <a:latin typeface="Times New Roman" pitchFamily="18" charset="0"/>
                <a:cs typeface="Times New Roman" pitchFamily="18" charset="0"/>
              </a:rPr>
              <a:t> </a:t>
            </a:r>
            <a:endParaRPr lang="ru-RU" sz="2400" b="1" dirty="0">
              <a:latin typeface="Times New Roman" pitchFamily="18" charset="0"/>
              <a:cs typeface="Times New Roman" pitchFamily="18" charset="0"/>
            </a:endParaRPr>
          </a:p>
          <a:p>
            <a:pPr algn="ctr"/>
            <a:r>
              <a:rPr lang="en-US" sz="2400" dirty="0" err="1">
                <a:effectLst/>
                <a:latin typeface="Times New Roman" panose="02020603050405020304" pitchFamily="18" charset="0"/>
                <a:ea typeface="Times New Roman" panose="02020603050405020304" pitchFamily="18" charset="0"/>
              </a:rPr>
              <a:t>Additiv</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usulda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ranglarni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sintez</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qilish</a:t>
            </a:r>
            <a:r>
              <a:rPr lang="en-US" sz="2400" dirty="0">
                <a:effectLst/>
                <a:latin typeface="Times New Roman" panose="02020603050405020304" pitchFamily="18" charset="0"/>
                <a:ea typeface="Times New Roman" panose="02020603050405020304" pitchFamily="18" charset="0"/>
              </a:rPr>
              <a:t>. </a:t>
            </a:r>
            <a:r>
              <a:rPr lang="uz-Cyrl-UZ" sz="2400" dirty="0">
                <a:effectLst/>
                <a:latin typeface="Times New Roman" panose="02020603050405020304" pitchFamily="18" charset="0"/>
                <a:ea typeface="Times New Roman" panose="02020603050405020304" pitchFamily="18" charset="0"/>
              </a:rPr>
              <a:t>Maksvell kolorimetri yordamida rang ko‘rsatkichlarni o‘rganish</a:t>
            </a:r>
            <a:endParaRPr lang="ru-RU" sz="2400" b="1" dirty="0">
              <a:latin typeface="Times New Roman" pitchFamily="18" charset="0"/>
              <a:cs typeface="Times New Roman" pitchFamily="18" charset="0"/>
            </a:endParaRPr>
          </a:p>
          <a:p>
            <a:pPr algn="ctr"/>
            <a:endParaRPr lang="ru-RU" sz="2400" b="1" dirty="0">
              <a:latin typeface="Times New Roman" pitchFamily="18" charset="0"/>
              <a:cs typeface="Times New Roman" pitchFamily="18" charset="0"/>
            </a:endParaRPr>
          </a:p>
          <a:p>
            <a:pPr algn="ctr"/>
            <a:endParaRPr lang="ru-RU" sz="2400" b="1" dirty="0">
              <a:latin typeface="Times New Roman" pitchFamily="18" charset="0"/>
              <a:cs typeface="Times New Roman" pitchFamily="18" charset="0"/>
            </a:endParaRPr>
          </a:p>
          <a:p>
            <a:pPr algn="ctr"/>
            <a:endParaRPr lang="ru-RU" sz="2400" b="1" dirty="0">
              <a:latin typeface="Times New Roman" pitchFamily="18" charset="0"/>
              <a:cs typeface="Times New Roman" pitchFamily="18" charset="0"/>
            </a:endParaRPr>
          </a:p>
          <a:p>
            <a:pPr algn="ctr"/>
            <a:endParaRPr lang="ru-RU" sz="2400" b="1" dirty="0">
              <a:latin typeface="Times New Roman" pitchFamily="18" charset="0"/>
              <a:cs typeface="Times New Roman" pitchFamily="18" charset="0"/>
            </a:endParaRPr>
          </a:p>
          <a:p>
            <a:pPr algn="ctr"/>
            <a:endParaRPr lang="ru-RU" sz="2400" b="1" dirty="0">
              <a:latin typeface="Times New Roman" pitchFamily="18" charset="0"/>
              <a:cs typeface="Times New Roman" pitchFamily="18" charset="0"/>
            </a:endParaRPr>
          </a:p>
        </p:txBody>
      </p:sp>
      <p:pic>
        <p:nvPicPr>
          <p:cNvPr id="2" name="Рисунок 15">
            <a:extLst>
              <a:ext uri="{FF2B5EF4-FFF2-40B4-BE49-F238E27FC236}">
                <a16:creationId xmlns:a16="http://schemas.microsoft.com/office/drawing/2014/main" id="{731FF4F1-F473-DDDF-86A3-29D3543837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559" y="3861048"/>
            <a:ext cx="271462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173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9E13410-7248-09BB-BA79-56775E392F03}"/>
              </a:ext>
            </a:extLst>
          </p:cNvPr>
          <p:cNvSpPr>
            <a:spLocks noGrp="1"/>
          </p:cNvSpPr>
          <p:nvPr>
            <p:ph sz="quarter" idx="1"/>
          </p:nvPr>
        </p:nvSpPr>
        <p:spPr>
          <a:xfrm>
            <a:off x="457200" y="476672"/>
            <a:ext cx="7467600" cy="5997280"/>
          </a:xfrm>
        </p:spPr>
        <p:txBody>
          <a:bodyPr/>
          <a:lstStyle/>
          <a:p>
            <a:pPr algn="just">
              <a:spcAft>
                <a:spcPts val="0"/>
              </a:spcAft>
            </a:pP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Olingan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natijalar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muxokama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qilinib</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xulosa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yozilsin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kern="1400" dirty="0">
              <a:effectLst/>
              <a:latin typeface="TimesUZ"/>
              <a:ea typeface="Times New Roman" panose="02020603050405020304" pitchFamily="18" charset="0"/>
              <a:cs typeface="Times New Roman" panose="02020603050405020304" pitchFamily="18" charset="0"/>
            </a:endParaRPr>
          </a:p>
          <a:p>
            <a:pPr algn="just">
              <a:spcAft>
                <a:spcPts val="0"/>
              </a:spcAft>
            </a:pPr>
            <a:r>
              <a:rPr lang="en-US" sz="1800" b="1" kern="1400" dirty="0">
                <a:effectLst/>
                <a:latin typeface="Times New Roman" panose="02020603050405020304" pitchFamily="18" charset="0"/>
                <a:ea typeface="Times New Roman" panose="02020603050405020304" pitchFamily="18" charset="0"/>
                <a:cs typeface="Times New Roman" panose="02020603050405020304" pitchFamily="18" charset="0"/>
              </a:rPr>
              <a:t>3-vazifa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To‘yinganlikni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pog‘onalarda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o‘lchash</a:t>
            </a:r>
            <a:endParaRPr lang="ru-RU" sz="1800" kern="1400" dirty="0">
              <a:effectLst/>
              <a:latin typeface="TimesUZ"/>
              <a:ea typeface="Times New Roman" panose="02020603050405020304" pitchFamily="18" charset="0"/>
              <a:cs typeface="Times New Roman" panose="02020603050405020304" pitchFamily="18" charset="0"/>
            </a:endParaRPr>
          </a:p>
          <a:p>
            <a:r>
              <a:rPr lang="en-US" sz="1800" kern="1400" dirty="0" err="1">
                <a:effectLst/>
                <a:latin typeface="Times New Roman" panose="02020603050405020304" pitchFamily="18" charset="0"/>
                <a:ea typeface="Times New Roman" panose="02020603050405020304" pitchFamily="18" charset="0"/>
              </a:rPr>
              <a:t>Ish</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bajarish</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uchun</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quyidagi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katta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va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kichik</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doiralar</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ishlatidi</a:t>
            </a:r>
            <a:r>
              <a:rPr lang="en-US" sz="1800" kern="1400" dirty="0">
                <a:effectLst/>
                <a:latin typeface="Times New Roman" panose="02020603050405020304" pitchFamily="18" charset="0"/>
                <a:ea typeface="Times New Roman" panose="02020603050405020304" pitchFamily="18" charset="0"/>
              </a:rPr>
              <a:t>. </a:t>
            </a:r>
            <a:r>
              <a:rPr lang="uz-Cyrl-UZ" sz="1800" kern="1400" dirty="0">
                <a:effectLst/>
                <a:latin typeface="Times New Roman" panose="02020603050405020304" pitchFamily="18" charset="0"/>
                <a:ea typeface="Times New Roman" panose="02020603050405020304" pitchFamily="18" charset="0"/>
              </a:rPr>
              <a:t>K</a:t>
            </a:r>
            <a:r>
              <a:rPr lang="en-US" sz="1800" kern="1400" dirty="0" err="1">
                <a:effectLst/>
                <a:latin typeface="Times New Roman" panose="02020603050405020304" pitchFamily="18" charset="0"/>
                <a:ea typeface="Times New Roman" panose="02020603050405020304" pitchFamily="18" charset="0"/>
              </a:rPr>
              <a:t>olorimetrda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ikkita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katta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diametrli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xromatik</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va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axromatik</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doiralar</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o‘rnatiladi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masalan</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qizil</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va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oq</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va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baravariga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shu</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rangdagi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ikkita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kichik</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doira</a:t>
            </a:r>
            <a:r>
              <a:rPr lang="en-US" sz="1800" kern="1400" dirty="0">
                <a:effectLst/>
                <a:latin typeface="Times New Roman" panose="02020603050405020304" pitchFamily="18" charset="0"/>
                <a:ea typeface="Times New Roman" panose="02020603050405020304" pitchFamily="18" charset="0"/>
              </a:rPr>
              <a:t> ham </a:t>
            </a:r>
            <a:r>
              <a:rPr lang="en-US" sz="1800" kern="1400" dirty="0" err="1">
                <a:effectLst/>
                <a:latin typeface="Times New Roman" panose="02020603050405020304" pitchFamily="18" charset="0"/>
                <a:ea typeface="Times New Roman" panose="02020603050405020304" pitchFamily="18" charset="0"/>
              </a:rPr>
              <a:t>o‘rnatiladi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Avvaliga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oq</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doira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butunlay</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yopiladi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Keiyn</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oqning</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miqdori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ko‘paytirib</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boriladi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toki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to‘yinganlik</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sezilarli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o‘zgarguncha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Oq</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rangning</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miqdori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yozib</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olinadi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va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shu</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miqdor</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kichik</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doiraga</a:t>
            </a:r>
            <a:r>
              <a:rPr lang="en-US" sz="1800" kern="1400" dirty="0">
                <a:effectLst/>
                <a:latin typeface="Times New Roman" panose="02020603050405020304" pitchFamily="18" charset="0"/>
                <a:ea typeface="Times New Roman" panose="02020603050405020304" pitchFamily="18" charset="0"/>
              </a:rPr>
              <a:t> ham </a:t>
            </a:r>
            <a:r>
              <a:rPr lang="en-US" sz="1800" kern="1400" dirty="0" err="1">
                <a:effectLst/>
                <a:latin typeface="Times New Roman" panose="02020603050405020304" pitchFamily="18" charset="0"/>
                <a:ea typeface="Times New Roman" panose="02020603050405020304" pitchFamily="18" charset="0"/>
              </a:rPr>
              <a:t>qo‘shiladi</a:t>
            </a:r>
            <a:r>
              <a:rPr lang="en-US" sz="1800" kern="1400" dirty="0">
                <a:effectLst/>
                <a:latin typeface="Times New Roman" panose="02020603050405020304" pitchFamily="18" charset="0"/>
                <a:ea typeface="Times New Roman" panose="02020603050405020304" pitchFamily="18" charset="0"/>
              </a:rPr>
              <a:t>. Bu </a:t>
            </a:r>
            <a:r>
              <a:rPr lang="en-US" sz="1800" kern="1400" dirty="0" err="1">
                <a:effectLst/>
                <a:latin typeface="Times New Roman" panose="02020603050405020304" pitchFamily="18" charset="0"/>
                <a:ea typeface="Times New Roman" panose="02020603050405020304" pitchFamily="18" charset="0"/>
              </a:rPr>
              <a:t>birinchi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pog‘ona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bo‘ladi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Ma’lumki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rangdagi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eng</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kam</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bo‘lgan</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ko‘z</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bilan</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seziladigan</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o‘zgarish</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pog‘ona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deyiladi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SHunday</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qilib</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keyin</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yana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katta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doiraga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to‘yinganlikning</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keyingi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pog‘onasi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hosil</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bo‘lguncha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oq</a:t>
            </a:r>
            <a:r>
              <a:rPr lang="en-US" sz="1800" kern="1400" dirty="0">
                <a:effectLst/>
                <a:latin typeface="Times New Roman" panose="02020603050405020304" pitchFamily="18" charset="0"/>
                <a:ea typeface="Times New Roman" panose="02020603050405020304" pitchFamily="18" charset="0"/>
              </a:rPr>
              <a:t> rang </a:t>
            </a:r>
            <a:r>
              <a:rPr lang="en-US" sz="1800" kern="1400" dirty="0" err="1">
                <a:effectLst/>
                <a:latin typeface="Times New Roman" panose="02020603050405020304" pitchFamily="18" charset="0"/>
                <a:ea typeface="Times New Roman" panose="02020603050405020304" pitchFamily="18" charset="0"/>
              </a:rPr>
              <a:t>qo‘shiladi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Ish</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oq</a:t>
            </a:r>
            <a:r>
              <a:rPr lang="en-US" sz="1800" kern="1400" dirty="0">
                <a:effectLst/>
                <a:latin typeface="Times New Roman" panose="02020603050405020304" pitchFamily="18" charset="0"/>
                <a:ea typeface="Times New Roman" panose="02020603050405020304" pitchFamily="18" charset="0"/>
              </a:rPr>
              <a:t> rang </a:t>
            </a:r>
            <a:r>
              <a:rPr lang="en-US" sz="1800" kern="1400" dirty="0" err="1">
                <a:effectLst/>
                <a:latin typeface="Times New Roman" panose="02020603050405020304" pitchFamily="18" charset="0"/>
                <a:ea typeface="Times New Roman" panose="02020603050405020304" pitchFamily="18" charset="0"/>
              </a:rPr>
              <a:t>bo‘lguncha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davom</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ettiriladi</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Olingan</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natijalar</a:t>
            </a:r>
            <a:r>
              <a:rPr lang="en-US" sz="1800" kern="1400" dirty="0">
                <a:effectLst/>
                <a:latin typeface="Times New Roman" panose="02020603050405020304" pitchFamily="18" charset="0"/>
                <a:ea typeface="Times New Roman" panose="02020603050405020304" pitchFamily="18" charset="0"/>
              </a:rPr>
              <a:t> 3 </a:t>
            </a:r>
            <a:r>
              <a:rPr lang="en-US" sz="1800" kern="1400" dirty="0" err="1">
                <a:effectLst/>
                <a:latin typeface="Times New Roman" panose="02020603050405020304" pitchFamily="18" charset="0"/>
                <a:ea typeface="Times New Roman" panose="02020603050405020304" pitchFamily="18" charset="0"/>
              </a:rPr>
              <a:t>jadvalga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kiritilsin</a:t>
            </a:r>
            <a:r>
              <a:rPr lang="en-US" sz="1800" kern="1400" dirty="0">
                <a:effectLst/>
                <a:latin typeface="Times New Roman" panose="02020603050405020304" pitchFamily="18" charset="0"/>
                <a:ea typeface="Times New Roman" panose="02020603050405020304" pitchFamily="18" charset="0"/>
              </a:rPr>
              <a:t>. 	</a:t>
            </a:r>
            <a:endParaRPr lang="ru-RU" dirty="0"/>
          </a:p>
        </p:txBody>
      </p:sp>
      <p:graphicFrame>
        <p:nvGraphicFramePr>
          <p:cNvPr id="7" name="Таблица 6">
            <a:extLst>
              <a:ext uri="{FF2B5EF4-FFF2-40B4-BE49-F238E27FC236}">
                <a16:creationId xmlns:a16="http://schemas.microsoft.com/office/drawing/2014/main" id="{FC80A6E0-7766-98B2-90E3-2CC7245EADE7}"/>
              </a:ext>
            </a:extLst>
          </p:cNvPr>
          <p:cNvGraphicFramePr>
            <a:graphicFrameLocks noGrp="1"/>
          </p:cNvGraphicFramePr>
          <p:nvPr>
            <p:extLst>
              <p:ext uri="{D42A27DB-BD31-4B8C-83A1-F6EECF244321}">
                <p14:modId xmlns:p14="http://schemas.microsoft.com/office/powerpoint/2010/main" val="3095689018"/>
              </p:ext>
            </p:extLst>
          </p:nvPr>
        </p:nvGraphicFramePr>
        <p:xfrm>
          <a:off x="2165667" y="4382925"/>
          <a:ext cx="4050665" cy="1566355"/>
        </p:xfrm>
        <a:graphic>
          <a:graphicData uri="http://schemas.openxmlformats.org/drawingml/2006/table">
            <a:tbl>
              <a:tblPr firstRow="1" firstCol="1" bandRow="1">
                <a:tableStyleId>{5C22544A-7EE6-4342-B048-85BDC9FD1C3A}</a:tableStyleId>
              </a:tblPr>
              <a:tblGrid>
                <a:gridCol w="1170305">
                  <a:extLst>
                    <a:ext uri="{9D8B030D-6E8A-4147-A177-3AD203B41FA5}">
                      <a16:colId xmlns:a16="http://schemas.microsoft.com/office/drawing/2014/main" val="3240059712"/>
                    </a:ext>
                  </a:extLst>
                </a:gridCol>
                <a:gridCol w="1170305">
                  <a:extLst>
                    <a:ext uri="{9D8B030D-6E8A-4147-A177-3AD203B41FA5}">
                      <a16:colId xmlns:a16="http://schemas.microsoft.com/office/drawing/2014/main" val="2627476760"/>
                    </a:ext>
                  </a:extLst>
                </a:gridCol>
                <a:gridCol w="1710055">
                  <a:extLst>
                    <a:ext uri="{9D8B030D-6E8A-4147-A177-3AD203B41FA5}">
                      <a16:colId xmlns:a16="http://schemas.microsoft.com/office/drawing/2014/main" val="1416259576"/>
                    </a:ext>
                  </a:extLst>
                </a:gridCol>
              </a:tblGrid>
              <a:tr h="0">
                <a:tc>
                  <a:txBody>
                    <a:bodyPr/>
                    <a:lstStyle/>
                    <a:p>
                      <a:pPr algn="just">
                        <a:lnSpc>
                          <a:spcPct val="107000"/>
                        </a:lnSpc>
                        <a:spcAft>
                          <a:spcPts val="0"/>
                        </a:spcAft>
                      </a:pPr>
                      <a:r>
                        <a:rPr lang="ru-RU" sz="1400" kern="1400">
                          <a:effectLst/>
                        </a:rPr>
                        <a:t>Pog‘ona soni</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Oq rangni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Hosil bo‘lgan toni</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03432933"/>
                  </a:ext>
                </a:extLst>
              </a:tr>
              <a:tr h="0">
                <a:tc>
                  <a:txBody>
                    <a:bodyPr/>
                    <a:lstStyle/>
                    <a:p>
                      <a:pPr algn="just">
                        <a:lnSpc>
                          <a:spcPct val="107000"/>
                        </a:lnSpc>
                        <a:spcAft>
                          <a:spcPts val="0"/>
                        </a:spcAft>
                      </a:pPr>
                      <a:r>
                        <a:rPr lang="ru-RU" sz="1400" kern="1400">
                          <a:effectLst/>
                        </a:rPr>
                        <a:t>№1</a:t>
                      </a:r>
                      <a:endParaRPr lang="ru-RU" sz="1200" kern="1400">
                        <a:effectLst/>
                      </a:endParaRPr>
                    </a:p>
                    <a:p>
                      <a:pPr algn="just">
                        <a:lnSpc>
                          <a:spcPct val="107000"/>
                        </a:lnSpc>
                        <a:spcAft>
                          <a:spcPts val="0"/>
                        </a:spcAft>
                      </a:pPr>
                      <a:r>
                        <a:rPr lang="ru-RU" sz="1400" kern="1400">
                          <a:effectLst/>
                        </a:rPr>
                        <a:t>№2</a:t>
                      </a:r>
                      <a:endParaRPr lang="ru-RU" sz="1200" kern="1400">
                        <a:effectLst/>
                      </a:endParaRPr>
                    </a:p>
                    <a:p>
                      <a:pPr algn="just">
                        <a:lnSpc>
                          <a:spcPct val="107000"/>
                        </a:lnSpc>
                        <a:spcAft>
                          <a:spcPts val="0"/>
                        </a:spcAft>
                      </a:pPr>
                      <a:r>
                        <a:rPr lang="ru-RU" sz="1400" kern="1400">
                          <a:effectLst/>
                        </a:rPr>
                        <a:t>№3</a:t>
                      </a:r>
                      <a:endParaRPr lang="ru-RU" sz="1200" kern="1400">
                        <a:effectLst/>
                      </a:endParaRPr>
                    </a:p>
                    <a:p>
                      <a:pPr algn="just">
                        <a:lnSpc>
                          <a:spcPct val="107000"/>
                        </a:lnSpc>
                        <a:spcAft>
                          <a:spcPts val="0"/>
                        </a:spcAft>
                      </a:pPr>
                      <a:r>
                        <a:rPr lang="ru-RU" sz="1400" kern="1400">
                          <a:effectLst/>
                        </a:rPr>
                        <a:t>. . .</a:t>
                      </a:r>
                      <a:endParaRPr lang="ru-RU" sz="1200" kern="1400">
                        <a:effectLst/>
                      </a:endParaRPr>
                    </a:p>
                    <a:p>
                      <a:pPr algn="just">
                        <a:lnSpc>
                          <a:spcPct val="107000"/>
                        </a:lnSpc>
                        <a:spcAft>
                          <a:spcPts val="0"/>
                        </a:spcAft>
                      </a:pPr>
                      <a:r>
                        <a:rPr lang="ru-RU" sz="1400" kern="1400">
                          <a:effectLst/>
                        </a:rPr>
                        <a:t>№8</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dirty="0">
                          <a:effectLst/>
                        </a:rPr>
                        <a:t> </a:t>
                      </a:r>
                      <a:endParaRPr lang="ru-RU" sz="1200" kern="1400" dirty="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dirty="0">
                          <a:effectLst/>
                        </a:rPr>
                        <a:t> </a:t>
                      </a:r>
                      <a:endParaRPr lang="ru-RU" sz="1200" kern="1400" dirty="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55999703"/>
                  </a:ext>
                </a:extLst>
              </a:tr>
            </a:tbl>
          </a:graphicData>
        </a:graphic>
      </p:graphicFrame>
      <p:sp>
        <p:nvSpPr>
          <p:cNvPr id="8" name="TextBox 7">
            <a:extLst>
              <a:ext uri="{FF2B5EF4-FFF2-40B4-BE49-F238E27FC236}">
                <a16:creationId xmlns:a16="http://schemas.microsoft.com/office/drawing/2014/main" id="{266B6BE1-53AF-2F10-78D1-48BDC6433C1A}"/>
              </a:ext>
            </a:extLst>
          </p:cNvPr>
          <p:cNvSpPr txBox="1"/>
          <p:nvPr/>
        </p:nvSpPr>
        <p:spPr>
          <a:xfrm>
            <a:off x="2016224" y="6011996"/>
            <a:ext cx="4572000" cy="369332"/>
          </a:xfrm>
          <a:prstGeom prst="rect">
            <a:avLst/>
          </a:prstGeom>
          <a:noFill/>
        </p:spPr>
        <p:txBody>
          <a:bodyPr wrap="square">
            <a:spAutoFit/>
          </a:bodyPr>
          <a:lstStyle/>
          <a:p>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Bajarilgan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tajribalardan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xulosalar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keltirilsin</a:t>
            </a:r>
            <a:endParaRPr lang="ru-RU" dirty="0"/>
          </a:p>
        </p:txBody>
      </p:sp>
    </p:spTree>
    <p:extLst>
      <p:ext uri="{BB962C8B-B14F-4D97-AF65-F5344CB8AC3E}">
        <p14:creationId xmlns:p14="http://schemas.microsoft.com/office/powerpoint/2010/main" val="2117996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6F4046-FBCF-560A-5FC8-AE6A7A036B75}"/>
              </a:ext>
            </a:extLst>
          </p:cNvPr>
          <p:cNvSpPr txBox="1"/>
          <p:nvPr/>
        </p:nvSpPr>
        <p:spPr>
          <a:xfrm>
            <a:off x="323528" y="660752"/>
            <a:ext cx="8136904" cy="5632311"/>
          </a:xfrm>
          <a:prstGeom prst="rect">
            <a:avLst/>
          </a:prstGeom>
          <a:noFill/>
        </p:spPr>
        <p:txBody>
          <a:bodyPr wrap="square">
            <a:spAutoFit/>
          </a:bodyPr>
          <a:lstStyle/>
          <a:p>
            <a:pPr algn="ctr">
              <a:spcAft>
                <a:spcPts val="0"/>
              </a:spcAft>
            </a:pPr>
            <a:r>
              <a:rPr lang="uz-Cyrl-UZ" sz="2400" b="1" dirty="0">
                <a:effectLst/>
                <a:latin typeface="Times New Roman" panose="02020603050405020304" pitchFamily="18" charset="0"/>
                <a:ea typeface="Times New Roman" panose="02020603050405020304" pitchFamily="18" charset="0"/>
              </a:rPr>
              <a:t>А</a:t>
            </a:r>
            <a:r>
              <a:rPr lang="en-US" sz="2400" b="1" dirty="0" err="1">
                <a:effectLst/>
                <a:latin typeface="Times New Roman" panose="02020603050405020304" pitchFamily="18" charset="0"/>
                <a:ea typeface="Times New Roman" panose="02020603050405020304" pitchFamily="18" charset="0"/>
              </a:rPr>
              <a:t>dditiv</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usul</a:t>
            </a:r>
            <a:r>
              <a:rPr lang="en-US" sz="2400" b="1" dirty="0">
                <a:effectLst/>
                <a:latin typeface="Times New Roman" panose="02020603050405020304" pitchFamily="18" charset="0"/>
                <a:ea typeface="Times New Roman" panose="02020603050405020304" pitchFamily="18" charset="0"/>
              </a:rPr>
              <a:t>  q</a:t>
            </a:r>
            <a:r>
              <a:rPr lang="uz-Cyrl-UZ" sz="2400" b="1" dirty="0">
                <a:effectLst/>
                <a:latin typeface="Times New Roman" panose="02020603050405020304" pitchFamily="18" charset="0"/>
                <a:ea typeface="Times New Roman" panose="02020603050405020304" pitchFamily="18" charset="0"/>
              </a:rPr>
              <a:t>о</a:t>
            </a:r>
            <a:r>
              <a:rPr lang="en-US" sz="2400" b="1" dirty="0" err="1">
                <a:effectLst/>
                <a:latin typeface="Times New Roman" panose="02020603050405020304" pitchFamily="18" charset="0"/>
                <a:ea typeface="Times New Roman" panose="02020603050405020304" pitchFamily="18" charset="0"/>
              </a:rPr>
              <a:t>nunl</a:t>
            </a:r>
            <a:r>
              <a:rPr lang="uz-Cyrl-UZ" sz="2400" b="1" dirty="0">
                <a:effectLst/>
                <a:latin typeface="Times New Roman" panose="02020603050405020304" pitchFamily="18" charset="0"/>
                <a:ea typeface="Times New Roman" panose="02020603050405020304" pitchFamily="18" charset="0"/>
              </a:rPr>
              <a:t>а</a:t>
            </a:r>
            <a:r>
              <a:rPr lang="en-US" sz="2400" b="1" dirty="0" err="1">
                <a:effectLst/>
                <a:latin typeface="Times New Roman" panose="02020603050405020304" pitchFamily="18" charset="0"/>
                <a:ea typeface="Times New Roman" panose="02020603050405020304" pitchFamily="18" charset="0"/>
              </a:rPr>
              <a:t>ri</a:t>
            </a:r>
            <a:endParaRPr lang="ru-RU" sz="2400" dirty="0">
              <a:effectLst/>
              <a:latin typeface="Times New Roman" panose="02020603050405020304" pitchFamily="18" charset="0"/>
              <a:ea typeface="Times New Roman" panose="02020603050405020304" pitchFamily="18" charset="0"/>
            </a:endParaRPr>
          </a:p>
          <a:p>
            <a:pPr algn="just">
              <a:spcAft>
                <a:spcPts val="0"/>
              </a:spcAft>
            </a:pP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dditiv</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usuld</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ng  h</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sil</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qilish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qo’shish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prinsipd</a:t>
            </a:r>
            <a:r>
              <a:rPr lang="uz-Cyrl-UZ" sz="2400" dirty="0">
                <a:effectLst/>
                <a:latin typeface="Times New Roman" panose="02020603050405020304" pitchFamily="18" charset="0"/>
                <a:ea typeface="Times New Roman" panose="02020603050405020304" pitchFamily="18" charset="0"/>
              </a:rPr>
              <a:t>аа</a:t>
            </a:r>
            <a:r>
              <a:rPr lang="en-US" sz="2400" dirty="0">
                <a:effectLst/>
                <a:latin typeface="Times New Roman" panose="02020603050405020304" pitchFamily="18" charset="0"/>
                <a:ea typeface="Times New Roman" panose="02020603050405020304" pitchFamily="18" charset="0"/>
              </a:rPr>
              <a:t>s</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sl</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  N</a:t>
            </a:r>
            <a:r>
              <a:rPr lang="uz-Cyrl-UZ" sz="2400" dirty="0">
                <a:effectLst/>
                <a:latin typeface="Times New Roman" panose="02020603050405020304" pitchFamily="18" charset="0"/>
                <a:ea typeface="Times New Roman" panose="02020603050405020304" pitchFamily="18" charset="0"/>
              </a:rPr>
              <a:t>е</a:t>
            </a:r>
            <a:r>
              <a:rPr lang="en-US" sz="2400" dirty="0">
                <a:effectLst/>
                <a:latin typeface="Times New Roman" panose="02020603050405020304" pitchFamily="18" charset="0"/>
                <a:ea typeface="Times New Roman" panose="02020603050405020304" pitchFamily="18" charset="0"/>
              </a:rPr>
              <a:t>mis  </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limi</a:t>
            </a:r>
            <a:r>
              <a:rPr lang="en-US" sz="2400" dirty="0">
                <a:effectLst/>
                <a:latin typeface="Times New Roman" panose="02020603050405020304" pitchFamily="18" charset="0"/>
                <a:ea typeface="Times New Roman" panose="02020603050405020304" pitchFamily="18" charset="0"/>
              </a:rPr>
              <a:t>  Gr</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ssm</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  XIX  </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sr</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o’rt</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l</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rid</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dditiv</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usul</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uchun</a:t>
            </a:r>
            <a:r>
              <a:rPr lang="en-US" sz="2400" dirty="0">
                <a:effectLst/>
                <a:latin typeface="Times New Roman" panose="02020603050405020304" pitchFamily="18" charset="0"/>
                <a:ea typeface="Times New Roman" panose="02020603050405020304" pitchFamily="18" charset="0"/>
              </a:rPr>
              <a:t>  3 t</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q</a:t>
            </a:r>
            <a:r>
              <a:rPr lang="uz-Cyrl-UZ" sz="2400" dirty="0">
                <a:effectLst/>
                <a:latin typeface="Times New Roman" panose="02020603050405020304" pitchFamily="18" charset="0"/>
                <a:ea typeface="Times New Roman" panose="02020603050405020304" pitchFamily="18" charset="0"/>
              </a:rPr>
              <a:t>о</a:t>
            </a:r>
            <a:r>
              <a:rPr lang="en-US" sz="2400" dirty="0">
                <a:effectLst/>
                <a:latin typeface="Times New Roman" panose="02020603050405020304" pitchFamily="18" charset="0"/>
                <a:ea typeface="Times New Roman" panose="02020603050405020304" pitchFamily="18" charset="0"/>
              </a:rPr>
              <a:t>nun  </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chg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a:t>
            </a:r>
            <a:endParaRPr lang="ru-RU" sz="2400" dirty="0">
              <a:effectLst/>
              <a:latin typeface="Times New Roman" panose="02020603050405020304" pitchFamily="18" charset="0"/>
              <a:ea typeface="Times New Roman" panose="02020603050405020304" pitchFamily="18" charset="0"/>
            </a:endParaRPr>
          </a:p>
          <a:p>
            <a:pPr algn="just">
              <a:spcAft>
                <a:spcPts val="0"/>
              </a:spcAft>
            </a:pPr>
            <a:r>
              <a:rPr lang="en-US" sz="2400" b="1" dirty="0">
                <a:effectLst/>
                <a:latin typeface="Times New Roman" panose="02020603050405020304" pitchFamily="18" charset="0"/>
                <a:ea typeface="Times New Roman" panose="02020603050405020304" pitchFamily="18" charset="0"/>
              </a:rPr>
              <a:t>1-q</a:t>
            </a:r>
            <a:r>
              <a:rPr lang="uz-Cyrl-UZ" sz="2400" b="1" dirty="0">
                <a:effectLst/>
                <a:latin typeface="Times New Roman" panose="02020603050405020304" pitchFamily="18" charset="0"/>
                <a:ea typeface="Times New Roman" panose="02020603050405020304" pitchFamily="18" charset="0"/>
              </a:rPr>
              <a:t>о</a:t>
            </a:r>
            <a:r>
              <a:rPr lang="en-US" sz="2400" b="1" dirty="0">
                <a:effectLst/>
                <a:latin typeface="Times New Roman" panose="02020603050405020304" pitchFamily="18" charset="0"/>
                <a:ea typeface="Times New Roman" panose="02020603050405020304" pitchFamily="18" charset="0"/>
              </a:rPr>
              <a:t>nun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yoki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uch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o’lchamlik</a:t>
            </a:r>
            <a:r>
              <a:rPr lang="en-US" sz="2400" dirty="0">
                <a:effectLst/>
                <a:latin typeface="Times New Roman" panose="02020603050405020304" pitchFamily="18" charset="0"/>
                <a:ea typeface="Times New Roman" panose="02020603050405020304" pitchFamily="18" charset="0"/>
              </a:rPr>
              <a:t>  q</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nuni</a:t>
            </a:r>
            <a:r>
              <a:rPr lang="en-US" sz="2400" dirty="0">
                <a:effectLst/>
                <a:latin typeface="Times New Roman" panose="02020603050405020304" pitchFamily="18" charset="0"/>
                <a:ea typeface="Times New Roman" panose="02020603050405020304" pitchFamily="18" charset="0"/>
              </a:rPr>
              <a:t>:  H</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r  </a:t>
            </a:r>
            <a:r>
              <a:rPr lang="en-US" sz="2400" dirty="0" err="1">
                <a:effectLst/>
                <a:latin typeface="Times New Roman" panose="02020603050405020304" pitchFamily="18" charset="0"/>
                <a:ea typeface="Times New Roman" panose="02020603050405020304" pitchFamily="18" charset="0"/>
              </a:rPr>
              <a:t>bir</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ng  </a:t>
            </a:r>
            <a:r>
              <a:rPr lang="en-US" sz="2400" dirty="0" err="1">
                <a:effectLst/>
                <a:latin typeface="Times New Roman" panose="02020603050405020304" pitchFamily="18" charset="0"/>
                <a:ea typeface="Times New Roman" panose="02020603050405020304" pitchFamily="18" charset="0"/>
              </a:rPr>
              <a:t>erkin</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vishd</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ucht</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s</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siy</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ngl</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rning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yig’indisi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bil</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  if</a:t>
            </a:r>
            <a:r>
              <a:rPr lang="uz-Cyrl-UZ" sz="2400" dirty="0">
                <a:effectLst/>
                <a:latin typeface="Times New Roman" panose="02020603050405020304" pitchFamily="18" charset="0"/>
                <a:ea typeface="Times New Roman" panose="02020603050405020304" pitchFamily="18" charset="0"/>
              </a:rPr>
              <a:t>о</a:t>
            </a:r>
            <a:r>
              <a:rPr lang="en-US" sz="2400" dirty="0">
                <a:effectLst/>
                <a:latin typeface="Times New Roman" panose="02020603050405020304" pitchFamily="18" charset="0"/>
                <a:ea typeface="Times New Roman" panose="02020603050405020304" pitchFamily="18" charset="0"/>
              </a:rPr>
              <a:t>d</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qilin</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di.</a:t>
            </a:r>
            <a:endParaRPr lang="ru-RU" sz="2400" dirty="0">
              <a:effectLst/>
              <a:latin typeface="Times New Roman" panose="02020603050405020304" pitchFamily="18" charset="0"/>
              <a:ea typeface="Times New Roman" panose="02020603050405020304" pitchFamily="18" charset="0"/>
            </a:endParaRPr>
          </a:p>
          <a:p>
            <a:pPr algn="just">
              <a:spcAft>
                <a:spcPts val="0"/>
              </a:spcAft>
            </a:pP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s</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siy</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ngl</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r </a:t>
            </a:r>
            <a:r>
              <a:rPr lang="en-US" sz="2400" dirty="0" err="1">
                <a:effectLst/>
                <a:latin typeface="Times New Roman" panose="02020603050405020304" pitchFamily="18" charset="0"/>
                <a:ea typeface="Times New Roman" panose="02020603050405020304" pitchFamily="18" charset="0"/>
              </a:rPr>
              <a:t>chiziqli</a:t>
            </a:r>
            <a:r>
              <a:rPr lang="en-US" sz="2400" dirty="0">
                <a:effectLst/>
                <a:latin typeface="Times New Roman" panose="02020603050405020304" pitchFamily="18" charset="0"/>
                <a:ea typeface="Times New Roman" panose="02020603050405020304" pitchFamily="18" charset="0"/>
              </a:rPr>
              <a:t> b</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g’l</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nm</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 </a:t>
            </a:r>
            <a:r>
              <a:rPr lang="en-US" sz="2400" dirty="0" err="1">
                <a:effectLst/>
                <a:latin typeface="Times New Roman" panose="02020603050405020304" pitchFamily="18" charset="0"/>
                <a:ea typeface="Times New Roman" panose="02020603050405020304" pitchFamily="18" charset="0"/>
              </a:rPr>
              <a:t>bo’lishi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sh</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rt, </a:t>
            </a:r>
            <a:r>
              <a:rPr lang="en-US" sz="2400" dirty="0" err="1">
                <a:effectLst/>
                <a:latin typeface="Times New Roman" panose="02020603050405020304" pitchFamily="18" charset="0"/>
                <a:ea typeface="Times New Roman" panose="02020603050405020304" pitchFamily="18" charset="0"/>
              </a:rPr>
              <a:t>ya’ni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ikkit</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s</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siy</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ngni</a:t>
            </a:r>
            <a:r>
              <a:rPr lang="en-US" sz="2400" dirty="0">
                <a:effectLst/>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a:t>
            </a:r>
            <a:r>
              <a:rPr lang="en-US" sz="2400" dirty="0" err="1">
                <a:effectLst/>
                <a:latin typeface="Times New Roman" panose="02020603050405020304" pitchFamily="18" charset="0"/>
                <a:ea typeface="Times New Roman" panose="02020603050405020304" pitchFamily="18" charset="0"/>
              </a:rPr>
              <a:t>o’shg</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nd</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h</a:t>
            </a:r>
            <a:r>
              <a:rPr lang="uz-Cyrl-UZ" sz="2400" dirty="0">
                <a:effectLst/>
                <a:latin typeface="Times New Roman" panose="02020603050405020304" pitchFamily="18" charset="0"/>
                <a:ea typeface="Times New Roman" panose="02020603050405020304" pitchFamily="18" charset="0"/>
              </a:rPr>
              <a:t>е</a:t>
            </a:r>
            <a:r>
              <a:rPr lang="en-US" sz="2400" dirty="0" err="1">
                <a:effectLst/>
                <a:latin typeface="Times New Roman" panose="02020603050405020304" pitchFamily="18" charset="0"/>
                <a:ea typeface="Times New Roman" panose="02020603050405020304" pitchFamily="18" charset="0"/>
              </a:rPr>
              <a:t>ch</a:t>
            </a:r>
            <a:r>
              <a:rPr lang="en-US" sz="2400" dirty="0">
                <a:effectLst/>
                <a:latin typeface="Times New Roman" panose="02020603050405020304" pitchFamily="18" charset="0"/>
                <a:ea typeface="Times New Roman" panose="02020603050405020304" pitchFamily="18" charset="0"/>
              </a:rPr>
              <a:t> k</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ch</a:t>
            </a:r>
            <a:r>
              <a:rPr lang="uz-Cyrl-UZ" sz="2400" dirty="0">
                <a:effectLst/>
                <a:latin typeface="Times New Roman" panose="02020603050405020304" pitchFamily="18" charset="0"/>
                <a:ea typeface="Times New Roman" panose="02020603050405020304" pitchFamily="18" charset="0"/>
              </a:rPr>
              <a:t>о</a:t>
            </a:r>
            <a:r>
              <a:rPr lang="en-US" sz="2400" dirty="0">
                <a:effectLst/>
                <a:latin typeface="Times New Roman" panose="02020603050405020304" pitchFamily="18" charset="0"/>
                <a:ea typeface="Times New Roman" panose="02020603050405020304" pitchFamily="18" charset="0"/>
              </a:rPr>
              <a:t>n </a:t>
            </a:r>
            <a:r>
              <a:rPr lang="en-US" sz="2400" dirty="0" err="1">
                <a:effectLst/>
                <a:latin typeface="Times New Roman" panose="02020603050405020304" pitchFamily="18" charset="0"/>
                <a:ea typeface="Times New Roman" panose="02020603050405020304" pitchFamily="18" charset="0"/>
              </a:rPr>
              <a:t>uchinchi</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ng p</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yd</a:t>
            </a:r>
            <a:r>
              <a:rPr lang="uz-Cyrl-UZ" sz="2400" dirty="0">
                <a:effectLst/>
                <a:latin typeface="Times New Roman" panose="02020603050405020304" pitchFamily="18" charset="0"/>
                <a:ea typeface="Times New Roman" panose="02020603050405020304" pitchFamily="18" charset="0"/>
              </a:rPr>
              <a:t>о</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bo’lm</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sligi</a:t>
            </a:r>
            <a:r>
              <a:rPr lang="en-US" sz="2400" dirty="0">
                <a:effectLst/>
                <a:latin typeface="Times New Roman" panose="02020603050405020304" pitchFamily="18" charset="0"/>
                <a:ea typeface="Times New Roman" panose="02020603050405020304" pitchFamily="18" charset="0"/>
              </a:rPr>
              <a:t> k</a:t>
            </a:r>
            <a:r>
              <a:rPr lang="uz-Cyrl-UZ" sz="2400" dirty="0">
                <a:effectLst/>
                <a:latin typeface="Times New Roman" panose="02020603050405020304" pitchFamily="18" charset="0"/>
                <a:ea typeface="Times New Roman" panose="02020603050405020304" pitchFamily="18" charset="0"/>
              </a:rPr>
              <a:t>е</a:t>
            </a:r>
            <a:r>
              <a:rPr lang="en-US" sz="2400" dirty="0">
                <a:effectLst/>
                <a:latin typeface="Times New Roman" panose="02020603050405020304" pitchFamily="18" charset="0"/>
                <a:ea typeface="Times New Roman" panose="02020603050405020304" pitchFamily="18" charset="0"/>
              </a:rPr>
              <a:t>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k.</a:t>
            </a:r>
            <a:endParaRPr lang="ru-RU" sz="2400" dirty="0">
              <a:effectLst/>
              <a:latin typeface="Times New Roman" panose="02020603050405020304" pitchFamily="18" charset="0"/>
              <a:ea typeface="Times New Roman" panose="02020603050405020304" pitchFamily="18" charset="0"/>
            </a:endParaRPr>
          </a:p>
          <a:p>
            <a:pPr algn="just">
              <a:spcAft>
                <a:spcPts val="0"/>
              </a:spcAft>
            </a:pP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s</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siy</a:t>
            </a:r>
            <a:r>
              <a:rPr lang="en-US" sz="2400" dirty="0">
                <a:effectLst/>
                <a:latin typeface="Times New Roman" panose="02020603050405020304" pitchFamily="18" charset="0"/>
                <a:ea typeface="Times New Roman" panose="02020603050405020304" pitchFamily="18" charset="0"/>
              </a:rPr>
              <a:t>  d</a:t>
            </a:r>
            <a:r>
              <a:rPr lang="uz-Cyrl-UZ" sz="2400" dirty="0">
                <a:effectLst/>
                <a:latin typeface="Times New Roman" panose="02020603050405020304" pitchFamily="18" charset="0"/>
                <a:ea typeface="Times New Roman" panose="02020603050405020304" pitchFamily="18" charset="0"/>
              </a:rPr>
              <a:t>е</a:t>
            </a:r>
            <a:r>
              <a:rPr lang="en-US" sz="2400" dirty="0">
                <a:effectLst/>
                <a:latin typeface="Times New Roman" panose="02020603050405020304" pitchFamily="18" charset="0"/>
                <a:ea typeface="Times New Roman" panose="02020603050405020304" pitchFamily="18" charset="0"/>
              </a:rPr>
              <a:t>b     </a:t>
            </a:r>
            <a:r>
              <a:rPr lang="en-US" sz="2400" dirty="0" err="1">
                <a:effectLst/>
                <a:latin typeface="Times New Roman" panose="02020603050405020304" pitchFamily="18" charset="0"/>
                <a:ea typeface="Times New Roman" panose="02020603050405020304" pitchFamily="18" charset="0"/>
              </a:rPr>
              <a:t>Q+Ya</a:t>
            </a:r>
            <a:r>
              <a:rPr lang="en-US" sz="2400" dirty="0">
                <a:effectLst/>
                <a:latin typeface="Times New Roman" panose="02020603050405020304" pitchFamily="18" charset="0"/>
                <a:ea typeface="Times New Roman" panose="02020603050405020304" pitchFamily="18" charset="0"/>
              </a:rPr>
              <a:t>/=K   - </a:t>
            </a:r>
            <a:r>
              <a:rPr lang="en-US" sz="2400" dirty="0" err="1">
                <a:effectLst/>
                <a:latin typeface="Times New Roman" panose="02020603050405020304" pitchFamily="18" charset="0"/>
                <a:ea typeface="Times New Roman" panose="02020603050405020304" pitchFamily="18" charset="0"/>
              </a:rPr>
              <a:t>qizil</a:t>
            </a:r>
            <a:endParaRPr lang="ru-RU" sz="2400" dirty="0">
              <a:effectLst/>
              <a:latin typeface="Times New Roman" panose="02020603050405020304" pitchFamily="18" charset="0"/>
              <a:ea typeface="Times New Roman" panose="02020603050405020304" pitchFamily="18" charset="0"/>
            </a:endParaRPr>
          </a:p>
          <a:p>
            <a:pPr algn="just">
              <a:spcAft>
                <a:spcPts val="0"/>
              </a:spcAft>
            </a:pPr>
            <a:r>
              <a:rPr lang="en-US" sz="2400" dirty="0">
                <a:effectLst/>
                <a:latin typeface="Times New Roman" panose="02020603050405020304" pitchFamily="18" charset="0"/>
                <a:ea typeface="Times New Roman" panose="02020603050405020304" pitchFamily="18" charset="0"/>
              </a:rPr>
              <a:t>                        Q+K=Ya    - </a:t>
            </a:r>
            <a:r>
              <a:rPr lang="en-US" sz="2400" dirty="0" err="1">
                <a:effectLst/>
                <a:latin typeface="Times New Roman" panose="02020603050405020304" pitchFamily="18" charset="0"/>
                <a:ea typeface="Times New Roman" panose="02020603050405020304" pitchFamily="18" charset="0"/>
              </a:rPr>
              <a:t>yashil</a:t>
            </a:r>
            <a:endParaRPr lang="ru-RU" sz="2400" dirty="0">
              <a:effectLst/>
              <a:latin typeface="Times New Roman" panose="02020603050405020304" pitchFamily="18" charset="0"/>
              <a:ea typeface="Times New Roman" panose="02020603050405020304" pitchFamily="18" charset="0"/>
            </a:endParaRPr>
          </a:p>
          <a:p>
            <a:pPr algn="just">
              <a:spcAft>
                <a:spcPts val="0"/>
              </a:spcAft>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Ya+K</a:t>
            </a:r>
            <a:r>
              <a:rPr lang="en-US" sz="2400" dirty="0">
                <a:effectLst/>
                <a:latin typeface="Times New Roman" panose="02020603050405020304" pitchFamily="18" charset="0"/>
                <a:ea typeface="Times New Roman" panose="02020603050405020304" pitchFamily="18" charset="0"/>
              </a:rPr>
              <a:t>=Q    - </a:t>
            </a:r>
            <a:r>
              <a:rPr lang="en-US" sz="2400" dirty="0" err="1">
                <a:effectLst/>
                <a:latin typeface="Times New Roman" panose="02020603050405020304" pitchFamily="18" charset="0"/>
                <a:ea typeface="Times New Roman" panose="02020603050405020304" pitchFamily="18" charset="0"/>
              </a:rPr>
              <a:t>qizil</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nurlar</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qabul</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qilingan</a:t>
            </a:r>
            <a:endParaRPr lang="ru-RU" sz="2400" dirty="0">
              <a:effectLst/>
              <a:latin typeface="Times New Roman" panose="02020603050405020304" pitchFamily="18" charset="0"/>
              <a:ea typeface="Times New Roman" panose="02020603050405020304" pitchFamily="18" charset="0"/>
            </a:endParaRPr>
          </a:p>
          <a:p>
            <a:pPr algn="just">
              <a:spcAft>
                <a:spcPts val="0"/>
              </a:spcAft>
            </a:pPr>
            <a:r>
              <a:rPr lang="en-US" sz="2400" dirty="0">
                <a:effectLst/>
                <a:latin typeface="Times New Roman" panose="02020603050405020304" pitchFamily="18" charset="0"/>
                <a:ea typeface="Times New Roman" panose="02020603050405020304" pitchFamily="18" charset="0"/>
              </a:rPr>
              <a:t>I </a:t>
            </a:r>
            <a:r>
              <a:rPr lang="en-US" sz="2400" dirty="0" err="1">
                <a:effectLst/>
                <a:latin typeface="Times New Roman" panose="02020603050405020304" pitchFamily="18" charset="0"/>
                <a:ea typeface="Times New Roman" panose="02020603050405020304" pitchFamily="18" charset="0"/>
              </a:rPr>
              <a:t>qonunni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matematik</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ifodasi</a:t>
            </a:r>
            <a:r>
              <a:rPr lang="en-US" sz="2400" dirty="0">
                <a:effectLst/>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a:p>
            <a:pPr algn="just">
              <a:spcAft>
                <a:spcPts val="0"/>
              </a:spcAft>
            </a:pPr>
            <a:r>
              <a:rPr lang="en-US" sz="2400" b="1" dirty="0">
                <a:effectLst/>
                <a:latin typeface="Times New Roman" panose="02020603050405020304" pitchFamily="18" charset="0"/>
                <a:ea typeface="Times New Roman" panose="02020603050405020304" pitchFamily="18" charset="0"/>
              </a:rPr>
              <a:t>R=</a:t>
            </a:r>
            <a:r>
              <a:rPr lang="en-US" sz="2400" b="1" dirty="0" err="1">
                <a:effectLst/>
                <a:latin typeface="Times New Roman" panose="02020603050405020304" pitchFamily="18" charset="0"/>
                <a:ea typeface="Times New Roman" panose="02020603050405020304" pitchFamily="18" charset="0"/>
              </a:rPr>
              <a:t>Q’Q+Ya’Ya+K’K</a:t>
            </a:r>
            <a:r>
              <a:rPr lang="en-US" sz="2400" b="1" dirty="0">
                <a:effectLst/>
                <a:latin typeface="Times New Roman" panose="02020603050405020304" pitchFamily="18" charset="0"/>
                <a:ea typeface="Times New Roman" panose="02020603050405020304" pitchFamily="18" charset="0"/>
              </a:rPr>
              <a:t> – rang </a:t>
            </a:r>
            <a:r>
              <a:rPr lang="en-US" sz="2400" b="1" dirty="0" err="1">
                <a:effectLst/>
                <a:latin typeface="Times New Roman" panose="02020603050405020304" pitchFamily="18" charset="0"/>
                <a:ea typeface="Times New Roman" panose="02020603050405020304" pitchFamily="18" charset="0"/>
              </a:rPr>
              <a:t>tenglamasi</a:t>
            </a:r>
            <a:r>
              <a:rPr lang="en-US" sz="2400" b="1" dirty="0">
                <a:effectLst/>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5126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D787182-5B54-0782-59B3-EA8C288E6E70}"/>
              </a:ext>
            </a:extLst>
          </p:cNvPr>
          <p:cNvSpPr>
            <a:spLocks noGrp="1"/>
          </p:cNvSpPr>
          <p:nvPr>
            <p:ph sz="quarter" idx="1"/>
          </p:nvPr>
        </p:nvSpPr>
        <p:spPr>
          <a:xfrm>
            <a:off x="457200" y="476672"/>
            <a:ext cx="8003232" cy="5112568"/>
          </a:xfrm>
        </p:spPr>
        <p:txBody>
          <a:bodyPr/>
          <a:lstStyle/>
          <a:p>
            <a:pPr algn="just">
              <a:spcAft>
                <a:spcPts val="0"/>
              </a:spcAft>
            </a:pPr>
            <a:r>
              <a:rPr lang="en-US" sz="2400" b="1" dirty="0">
                <a:effectLst/>
                <a:latin typeface="Times New Roman" panose="02020603050405020304" pitchFamily="18" charset="0"/>
                <a:ea typeface="Times New Roman" panose="02020603050405020304" pitchFamily="18" charset="0"/>
              </a:rPr>
              <a:t>2-q</a:t>
            </a:r>
            <a:r>
              <a:rPr lang="uz-Cyrl-UZ" sz="2400" b="1" dirty="0">
                <a:effectLst/>
                <a:latin typeface="Times New Roman" panose="02020603050405020304" pitchFamily="18" charset="0"/>
                <a:ea typeface="Times New Roman" panose="02020603050405020304" pitchFamily="18" charset="0"/>
              </a:rPr>
              <a:t>о</a:t>
            </a:r>
            <a:r>
              <a:rPr lang="en-US" sz="2400" b="1" dirty="0">
                <a:effectLst/>
                <a:latin typeface="Times New Roman" panose="02020603050405020304" pitchFamily="18" charset="0"/>
                <a:ea typeface="Times New Roman" panose="02020603050405020304" pitchFamily="18" charset="0"/>
              </a:rPr>
              <a:t>nun</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uzluksiz</a:t>
            </a:r>
            <a:r>
              <a:rPr lang="en-US" sz="2400" dirty="0">
                <a:effectLst/>
                <a:latin typeface="Times New Roman" panose="02020603050405020304" pitchFamily="18" charset="0"/>
                <a:ea typeface="Times New Roman" panose="02020603050405020304" pitchFamily="18" charset="0"/>
              </a:rPr>
              <a:t> q</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nuni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Nurl</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nish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uzluksiz</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o’zg</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rs</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ng h</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m </a:t>
            </a:r>
            <a:r>
              <a:rPr lang="en-US" sz="2400" dirty="0" err="1">
                <a:effectLst/>
                <a:latin typeface="Times New Roman" panose="02020603050405020304" pitchFamily="18" charset="0"/>
                <a:ea typeface="Times New Roman" panose="02020603050405020304" pitchFamily="18" charset="0"/>
              </a:rPr>
              <a:t>uzluksiz</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o’zg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di </a:t>
            </a:r>
            <a:r>
              <a:rPr lang="en-US" sz="2400" dirty="0" err="1">
                <a:effectLst/>
                <a:latin typeface="Times New Roman" panose="02020603050405020304" pitchFamily="18" charset="0"/>
                <a:ea typeface="Times New Roman" panose="02020603050405020304" pitchFamily="18" charset="0"/>
              </a:rPr>
              <a:t>yoki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nurl</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nishni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uzluksiz</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o’zg</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rishig</a:t>
            </a:r>
            <a:r>
              <a:rPr lang="uz-Cyrl-UZ" sz="2400" dirty="0">
                <a:effectLst/>
                <a:latin typeface="Times New Roman" panose="02020603050405020304" pitchFamily="18" charset="0"/>
                <a:ea typeface="Times New Roman" panose="02020603050405020304" pitchFamily="18" charset="0"/>
              </a:rPr>
              <a:t>а </a:t>
            </a:r>
            <a:r>
              <a:rPr lang="en-US" sz="2400" dirty="0">
                <a:effectLst/>
                <a:latin typeface="Times New Roman" panose="02020603050405020304" pitchFamily="18" charset="0"/>
                <a:ea typeface="Times New Roman" panose="02020603050405020304" pitchFamily="18" charset="0"/>
              </a:rPr>
              <a:t>r</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ngni</a:t>
            </a:r>
            <a:r>
              <a:rPr lang="en-US" sz="2400" dirty="0">
                <a:effectLst/>
                <a:latin typeface="Times New Roman" panose="02020603050405020304" pitchFamily="18" charset="0"/>
                <a:ea typeface="Times New Roman" panose="02020603050405020304" pitchFamily="18" charset="0"/>
              </a:rPr>
              <a:t> h</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m </a:t>
            </a:r>
            <a:r>
              <a:rPr lang="en-US" sz="2400" dirty="0" err="1">
                <a:effectLst/>
                <a:latin typeface="Times New Roman" panose="02020603050405020304" pitchFamily="18" charset="0"/>
                <a:ea typeface="Times New Roman" panose="02020603050405020304" pitchFamily="18" charset="0"/>
              </a:rPr>
              <a:t>uzluksiz</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o’zg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rishi t</a:t>
            </a:r>
            <a:r>
              <a:rPr lang="uz-Cyrl-UZ" sz="2400" dirty="0">
                <a:effectLst/>
                <a:latin typeface="Times New Roman" panose="02020603050405020304" pitchFamily="18" charset="0"/>
                <a:ea typeface="Times New Roman" panose="02020603050405020304" pitchFamily="18" charset="0"/>
              </a:rPr>
              <a:t>е</a:t>
            </a:r>
            <a:r>
              <a:rPr lang="en-US" sz="2400" dirty="0">
                <a:effectLst/>
                <a:latin typeface="Times New Roman" panose="02020603050405020304" pitchFamily="18" charset="0"/>
                <a:ea typeface="Times New Roman" panose="02020603050405020304" pitchFamily="18" charset="0"/>
              </a:rPr>
              <a:t>ng.</a:t>
            </a:r>
            <a:endParaRPr lang="ru-RU" sz="2800" dirty="0">
              <a:effectLst/>
              <a:latin typeface="Times New Roman" panose="02020603050405020304" pitchFamily="18" charset="0"/>
              <a:ea typeface="Times New Roman" panose="02020603050405020304" pitchFamily="18" charset="0"/>
            </a:endParaRPr>
          </a:p>
          <a:p>
            <a:pPr algn="just">
              <a:spcAft>
                <a:spcPts val="0"/>
              </a:spcAft>
            </a:pPr>
            <a:r>
              <a:rPr lang="en-US" sz="2400" b="1" dirty="0">
                <a:effectLst/>
                <a:latin typeface="Times New Roman" panose="02020603050405020304" pitchFamily="18" charset="0"/>
                <a:ea typeface="Times New Roman" panose="02020603050405020304" pitchFamily="18" charset="0"/>
              </a:rPr>
              <a:t>3-q</a:t>
            </a:r>
            <a:r>
              <a:rPr lang="uz-Cyrl-UZ" sz="2400" b="1" dirty="0">
                <a:effectLst/>
                <a:latin typeface="Times New Roman" panose="02020603050405020304" pitchFamily="18" charset="0"/>
                <a:ea typeface="Times New Roman" panose="02020603050405020304" pitchFamily="18" charset="0"/>
              </a:rPr>
              <a:t>о</a:t>
            </a:r>
            <a:r>
              <a:rPr lang="en-US" sz="2400" b="1" dirty="0">
                <a:effectLst/>
                <a:latin typeface="Times New Roman" panose="02020603050405020304" pitchFamily="18" charset="0"/>
                <a:ea typeface="Times New Roman" panose="02020603050405020304" pitchFamily="18" charset="0"/>
              </a:rPr>
              <a:t>nun</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yoki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additivlik</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qonuni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Ikkit</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nur</a:t>
            </a:r>
            <a:r>
              <a:rPr lang="en-US" sz="2400" dirty="0">
                <a:effectLst/>
                <a:latin typeface="Times New Roman" panose="02020603050405020304" pitchFamily="18" charset="0"/>
                <a:ea typeface="Times New Roman" panose="02020603050405020304" pitchFamily="18" charset="0"/>
              </a:rPr>
              <a:t>  </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qimid</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  h</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sil</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bo’lg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  </a:t>
            </a:r>
            <a:r>
              <a:rPr lang="en-US" sz="2400" dirty="0" err="1">
                <a:effectLst/>
                <a:latin typeface="Times New Roman" panose="02020603050405020304" pitchFamily="18" charset="0"/>
                <a:ea typeface="Times New Roman" panose="02020603050405020304" pitchFamily="18" charset="0"/>
              </a:rPr>
              <a:t>yangi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nurl</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nishning</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ngi</a:t>
            </a:r>
            <a:r>
              <a:rPr lang="en-US" sz="2400" dirty="0">
                <a:effectLst/>
                <a:latin typeface="Times New Roman" panose="02020603050405020304" pitchFamily="18" charset="0"/>
                <a:ea typeface="Times New Roman" panose="02020603050405020304" pitchFamily="18" charset="0"/>
              </a:rPr>
              <a:t>  f</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q</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t  </a:t>
            </a:r>
            <a:r>
              <a:rPr lang="en-US" sz="2400" dirty="0" err="1">
                <a:effectLst/>
                <a:latin typeface="Times New Roman" panose="02020603050405020304" pitchFamily="18" charset="0"/>
                <a:ea typeface="Times New Roman" panose="02020603050405020304" pitchFamily="18" charset="0"/>
              </a:rPr>
              <a:t>qo’shilg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  </a:t>
            </a:r>
            <a:r>
              <a:rPr lang="en-US" sz="2400" dirty="0" err="1">
                <a:effectLst/>
                <a:latin typeface="Times New Roman" panose="02020603050405020304" pitchFamily="18" charset="0"/>
                <a:ea typeface="Times New Roman" panose="02020603050405020304" pitchFamily="18" charset="0"/>
              </a:rPr>
              <a:t>nurl</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rni</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ng  </a:t>
            </a:r>
            <a:r>
              <a:rPr lang="en-US" sz="2400" dirty="0" err="1">
                <a:effectLst/>
                <a:latin typeface="Times New Roman" panose="02020603050405020304" pitchFamily="18" charset="0"/>
                <a:ea typeface="Times New Roman" panose="02020603050405020304" pitchFamily="18" charset="0"/>
              </a:rPr>
              <a:t>tusig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b</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g’liqdir</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sp</a:t>
            </a:r>
            <a:r>
              <a:rPr lang="uz-Cyrl-UZ" sz="2400" dirty="0">
                <a:effectLst/>
                <a:latin typeface="Times New Roman" panose="02020603050405020304" pitchFamily="18" charset="0"/>
                <a:ea typeface="Times New Roman" panose="02020603050405020304" pitchFamily="18" charset="0"/>
              </a:rPr>
              <a:t>е</a:t>
            </a:r>
            <a:r>
              <a:rPr lang="en-US" sz="2400" dirty="0" err="1">
                <a:effectLst/>
                <a:latin typeface="Times New Roman" panose="02020603050405020304" pitchFamily="18" charset="0"/>
                <a:ea typeface="Times New Roman" panose="02020603050405020304" pitchFamily="18" charset="0"/>
              </a:rPr>
              <a:t>ktr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l  t</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rkibig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b</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g’lik</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s. </a:t>
            </a:r>
            <a:endParaRPr lang="ru-RU" sz="2800" dirty="0">
              <a:effectLst/>
              <a:latin typeface="Times New Roman" panose="02020603050405020304" pitchFamily="18" charset="0"/>
              <a:ea typeface="Times New Roman" panose="02020603050405020304" pitchFamily="18" charset="0"/>
            </a:endParaRPr>
          </a:p>
          <a:p>
            <a:pPr algn="just">
              <a:spcAft>
                <a:spcPts val="0"/>
              </a:spcAft>
            </a:pPr>
            <a:r>
              <a:rPr lang="en-US" sz="2400" dirty="0" err="1">
                <a:effectLst/>
                <a:latin typeface="Times New Roman" panose="02020603050405020304" pitchFamily="18" charset="0"/>
                <a:ea typeface="Times New Roman" panose="02020603050405020304" pitchFamily="18" charset="0"/>
              </a:rPr>
              <a:t>Nurl</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r </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l</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shm</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sining</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ngi</a:t>
            </a:r>
            <a:r>
              <a:rPr lang="en-US" sz="2400" dirty="0">
                <a:effectLst/>
                <a:latin typeface="Times New Roman" panose="02020603050405020304" pitchFamily="18" charset="0"/>
                <a:ea typeface="Times New Roman" panose="02020603050405020304" pitchFamily="18" charset="0"/>
              </a:rPr>
              <a:t>  f</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q</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t  </a:t>
            </a:r>
            <a:r>
              <a:rPr lang="en-US" sz="2400" dirty="0" err="1">
                <a:effectLst/>
                <a:latin typeface="Times New Roman" panose="02020603050405020304" pitchFamily="18" charset="0"/>
                <a:ea typeface="Times New Roman" panose="02020603050405020304" pitchFamily="18" charset="0"/>
              </a:rPr>
              <a:t>qo’shilg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n  </a:t>
            </a:r>
            <a:r>
              <a:rPr lang="en-US" sz="2400" dirty="0" err="1">
                <a:effectLst/>
                <a:latin typeface="Times New Roman" panose="02020603050405020304" pitchFamily="18" charset="0"/>
                <a:ea typeface="Times New Roman" panose="02020603050405020304" pitchFamily="18" charset="0"/>
              </a:rPr>
              <a:t>nurl</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rning</a:t>
            </a:r>
            <a:r>
              <a:rPr lang="en-US" sz="2400" dirty="0">
                <a:effectLst/>
                <a:latin typeface="Times New Roman" panose="02020603050405020304" pitchFamily="18" charset="0"/>
                <a:ea typeface="Times New Roman" panose="02020603050405020304" pitchFamily="18" charset="0"/>
              </a:rPr>
              <a:t>  r</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ngig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b</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g’liq</a:t>
            </a:r>
            <a:r>
              <a:rPr lang="en-US" sz="2400" dirty="0">
                <a:effectLst/>
                <a:latin typeface="Times New Roman" panose="02020603050405020304" pitchFamily="18" charset="0"/>
                <a:ea typeface="Times New Roman" panose="02020603050405020304" pitchFamily="18" charset="0"/>
              </a:rPr>
              <a:t>,  l</a:t>
            </a:r>
            <a:r>
              <a:rPr lang="uz-Cyrl-UZ" sz="2400" dirty="0">
                <a:effectLst/>
                <a:latin typeface="Times New Roman" panose="02020603050405020304" pitchFamily="18" charset="0"/>
                <a:ea typeface="Times New Roman" panose="02020603050405020304" pitchFamily="18" charset="0"/>
              </a:rPr>
              <a:t>е</a:t>
            </a:r>
            <a:r>
              <a:rPr lang="en-US" sz="2400" dirty="0">
                <a:effectLst/>
                <a:latin typeface="Times New Roman" panose="02020603050405020304" pitchFamily="18" charset="0"/>
                <a:ea typeface="Times New Roman" panose="02020603050405020304" pitchFamily="18" charset="0"/>
              </a:rPr>
              <a:t>kin   </a:t>
            </a:r>
            <a:r>
              <a:rPr lang="en-US" sz="2400" dirty="0" err="1">
                <a:effectLst/>
                <a:latin typeface="Times New Roman" panose="02020603050405020304" pitchFamily="18" charset="0"/>
                <a:ea typeface="Times New Roman" panose="02020603050405020304" pitchFamily="18" charset="0"/>
              </a:rPr>
              <a:t>ul</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rning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sp</a:t>
            </a:r>
            <a:r>
              <a:rPr lang="uz-Cyrl-UZ" sz="2400" dirty="0">
                <a:effectLst/>
                <a:latin typeface="Times New Roman" panose="02020603050405020304" pitchFamily="18" charset="0"/>
                <a:ea typeface="Times New Roman" panose="02020603050405020304" pitchFamily="18" charset="0"/>
              </a:rPr>
              <a:t>е</a:t>
            </a:r>
            <a:r>
              <a:rPr lang="en-US" sz="2400" dirty="0" err="1">
                <a:effectLst/>
                <a:latin typeface="Times New Roman" panose="02020603050405020304" pitchFamily="18" charset="0"/>
                <a:ea typeface="Times New Roman" panose="02020603050405020304" pitchFamily="18" charset="0"/>
              </a:rPr>
              <a:t>ktr</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l   t</a:t>
            </a:r>
            <a:r>
              <a:rPr lang="uz-Cyrl-UZ" sz="2400" dirty="0">
                <a:effectLst/>
                <a:latin typeface="Times New Roman" panose="02020603050405020304" pitchFamily="18" charset="0"/>
                <a:ea typeface="Times New Roman" panose="02020603050405020304" pitchFamily="18" charset="0"/>
              </a:rPr>
              <a:t>а</a:t>
            </a:r>
            <a:r>
              <a:rPr lang="en-US" sz="2400" dirty="0" err="1">
                <a:effectLst/>
                <a:latin typeface="Times New Roman" panose="02020603050405020304" pitchFamily="18" charset="0"/>
                <a:ea typeface="Times New Roman" panose="02020603050405020304" pitchFamily="18" charset="0"/>
              </a:rPr>
              <a:t>rkibig</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   b</a:t>
            </a:r>
            <a:r>
              <a:rPr lang="uz-Cyrl-UZ" sz="2400" dirty="0">
                <a:effectLst/>
                <a:latin typeface="Times New Roman" panose="02020603050405020304" pitchFamily="18" charset="0"/>
                <a:ea typeface="Times New Roman" panose="02020603050405020304" pitchFamily="18" charset="0"/>
              </a:rPr>
              <a:t>о</a:t>
            </a:r>
            <a:r>
              <a:rPr lang="en-US" sz="2400" dirty="0" err="1">
                <a:effectLst/>
                <a:latin typeface="Times New Roman" panose="02020603050405020304" pitchFamily="18" charset="0"/>
                <a:ea typeface="Times New Roman" panose="02020603050405020304" pitchFamily="18" charset="0"/>
              </a:rPr>
              <a:t>g’liq</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uz-Cyrl-UZ" sz="2400" dirty="0">
                <a:effectLst/>
                <a:latin typeface="Times New Roman" panose="02020603050405020304" pitchFamily="18" charset="0"/>
                <a:ea typeface="Times New Roman" panose="02020603050405020304" pitchFamily="18" charset="0"/>
              </a:rPr>
              <a:t>а</a:t>
            </a:r>
            <a:r>
              <a:rPr lang="en-US" sz="2400" dirty="0">
                <a:effectLst/>
                <a:latin typeface="Times New Roman" panose="02020603050405020304" pitchFamily="18" charset="0"/>
                <a:ea typeface="Times New Roman" panose="02020603050405020304" pitchFamily="18" charset="0"/>
              </a:rPr>
              <a:t>s.</a:t>
            </a:r>
            <a:endParaRPr lang="ru-RU" sz="2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969711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2F8B7CE5-1989-28EE-3CE9-A618F4F7828E}"/>
              </a:ext>
            </a:extLst>
          </p:cNvPr>
          <p:cNvSpPr>
            <a:spLocks noGrp="1"/>
          </p:cNvSpPr>
          <p:nvPr>
            <p:ph sz="quarter" idx="1"/>
          </p:nvPr>
        </p:nvSpPr>
        <p:spPr>
          <a:xfrm>
            <a:off x="632792" y="1700808"/>
            <a:ext cx="7467600" cy="1872208"/>
          </a:xfrm>
        </p:spPr>
        <p:txBody>
          <a:bodyPr>
            <a:noAutofit/>
          </a:bodyPr>
          <a:lstStyle/>
          <a:p>
            <a:pPr algn="ctr"/>
            <a:r>
              <a:rPr lang="en-US" sz="4800" dirty="0"/>
              <a:t>E’TIBORINGIZ UCHUN RAXMAT</a:t>
            </a:r>
            <a:endParaRPr lang="ru-RU" sz="4800" dirty="0"/>
          </a:p>
        </p:txBody>
      </p:sp>
    </p:spTree>
    <p:extLst>
      <p:ext uri="{BB962C8B-B14F-4D97-AF65-F5344CB8AC3E}">
        <p14:creationId xmlns:p14="http://schemas.microsoft.com/office/powerpoint/2010/main" val="189649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F1C9CC3-0530-300A-BFB3-7C216AE4797E}"/>
              </a:ext>
            </a:extLst>
          </p:cNvPr>
          <p:cNvSpPr>
            <a:spLocks noGrp="1"/>
          </p:cNvSpPr>
          <p:nvPr>
            <p:ph sz="quarter" idx="1"/>
          </p:nvPr>
        </p:nvSpPr>
        <p:spPr>
          <a:xfrm>
            <a:off x="457200" y="67416"/>
            <a:ext cx="7467600" cy="4873752"/>
          </a:xfrm>
        </p:spPr>
        <p:txBody>
          <a:bodyPr/>
          <a:lstStyle/>
          <a:p>
            <a:pPr algn="ctr"/>
            <a:endParaRPr lang="en-US" sz="2400" b="1" kern="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US" b="1" kern="1400" dirty="0">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US" sz="2400" b="1" kern="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US" b="1" kern="1400" dirty="0">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2400" b="1" kern="1400" dirty="0" err="1">
                <a:effectLst/>
                <a:latin typeface="Times New Roman" panose="02020603050405020304" pitchFamily="18" charset="0"/>
                <a:ea typeface="Times New Roman" panose="02020603050405020304" pitchFamily="18" charset="0"/>
                <a:cs typeface="Times New Roman" panose="02020603050405020304" pitchFamily="18" charset="0"/>
              </a:rPr>
              <a:t>Ishdan</a:t>
            </a:r>
            <a:r>
              <a:rPr lang="en-US" sz="2400" b="1"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400" dirty="0" err="1">
                <a:effectLst/>
                <a:latin typeface="Times New Roman" panose="02020603050405020304" pitchFamily="18" charset="0"/>
                <a:ea typeface="Times New Roman" panose="02020603050405020304" pitchFamily="18" charset="0"/>
                <a:cs typeface="Times New Roman" panose="02020603050405020304" pitchFamily="18" charset="0"/>
              </a:rPr>
              <a:t>maqsad</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Additiv</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usulda</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ranglarni</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olishda</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ularning</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tusini</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tonini</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to‘yinganligi</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va</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ochlik</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darajasi</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o‘zgarishini</a:t>
            </a:r>
            <a:r>
              <a:rPr lang="en-US" sz="24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o‘rganish</a:t>
            </a:r>
            <a:endParaRPr lang="ru-RU" dirty="0"/>
          </a:p>
        </p:txBody>
      </p:sp>
    </p:spTree>
    <p:extLst>
      <p:ext uri="{BB962C8B-B14F-4D97-AF65-F5344CB8AC3E}">
        <p14:creationId xmlns:p14="http://schemas.microsoft.com/office/powerpoint/2010/main" val="379379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5898B07-51F5-08C0-B0BC-E4D59638270B}"/>
              </a:ext>
            </a:extLst>
          </p:cNvPr>
          <p:cNvSpPr>
            <a:spLocks noGrp="1"/>
          </p:cNvSpPr>
          <p:nvPr>
            <p:ph sz="quarter" idx="1"/>
          </p:nvPr>
        </p:nvSpPr>
        <p:spPr>
          <a:xfrm>
            <a:off x="457200" y="188639"/>
            <a:ext cx="7467600" cy="6132261"/>
          </a:xfrm>
        </p:spPr>
        <p:txBody>
          <a:bodyPr>
            <a:normAutofit lnSpcReduction="10000"/>
          </a:bodyPr>
          <a:lstStyle/>
          <a:p>
            <a:r>
              <a:rPr lang="uz-Cyrl-UZ" sz="2400" kern="1400" dirty="0">
                <a:effectLst/>
                <a:latin typeface="Times New Roman" panose="02020603050405020304" pitchFamily="18" charset="0"/>
                <a:ea typeface="Times New Roman" panose="02020603050405020304" pitchFamily="18" charset="0"/>
                <a:cs typeface="Times New Roman" panose="02020603050405020304" pitchFamily="18" charset="0"/>
              </a:rPr>
              <a:t>Nurlarni aralashtirib yangi rang olish additiv usul deyiladi. Bu usulning asosiy ranglari: qizil, yashil, ko‘k.</a:t>
            </a:r>
            <a:endParaRPr lang="ru-RU" sz="2400" kern="1400" dirty="0">
              <a:effectLst/>
              <a:latin typeface="TimesUZ"/>
              <a:ea typeface="Times New Roman" panose="02020603050405020304" pitchFamily="18" charset="0"/>
              <a:cs typeface="Times New Roman" panose="02020603050405020304" pitchFamily="18" charset="0"/>
            </a:endParaRPr>
          </a:p>
          <a:p>
            <a:r>
              <a:rPr lang="uz-Cyrl-UZ" sz="1800" kern="1400" spc="35" dirty="0">
                <a:effectLst/>
                <a:latin typeface="Times New Roman" panose="02020603050405020304" pitchFamily="18" charset="0"/>
                <a:ea typeface="Times New Roman" panose="02020603050405020304" pitchFamily="18" charset="0"/>
              </a:rPr>
              <a:t>Кo’p  rangli reproduksiyaning zamonaviy texnologiyasida ham additiv, ham subtraktiv  rang sintezi qo’llanadi.</a:t>
            </a:r>
          </a:p>
          <a:p>
            <a:r>
              <a:rPr lang="uz-Cyrl-UZ" sz="1800" kern="1400" spc="35" dirty="0">
                <a:effectLst/>
                <a:latin typeface="Times New Roman" panose="02020603050405020304" pitchFamily="18" charset="0"/>
                <a:ea typeface="Times New Roman" panose="02020603050405020304" pitchFamily="18" charset="0"/>
              </a:rPr>
              <a:t>Alohida nurlanishlarni qo‘shish yordamida yorqinlik tashkil etuvchisini shakllantirish additiv rang sintezi deb ataladi</a:t>
            </a:r>
            <a:endParaRPr lang="uz-Cyrl-UZ" sz="1800" kern="1400" spc="35" dirty="0">
              <a:latin typeface="Times New Roman" panose="02020603050405020304" pitchFamily="18" charset="0"/>
              <a:ea typeface="Times New Roman" panose="02020603050405020304" pitchFamily="18" charset="0"/>
            </a:endParaRPr>
          </a:p>
          <a:p>
            <a:r>
              <a:rPr lang="uz-Cyrl-UZ" sz="1800" kern="1400" spc="35" dirty="0">
                <a:effectLst/>
                <a:latin typeface="Times New Roman" panose="02020603050405020304" pitchFamily="18" charset="0"/>
                <a:ea typeface="Times New Roman" panose="02020603050405020304" pitchFamily="18" charset="0"/>
              </a:rPr>
              <a:t>Subtraktiv rang sintezida yorqinlik kamayishi kuzatiladi. Ranglarni additiv va subtraktiv aralashtirish tasnifi mavjud emas, garchi ko‘pincha, masalan, additiv sintezning asosiy ranglari – qizil, yashil va ko‘k nurlanishlar, subtraktiv sintezning asosiy ranglari esa - havorang, qirmizi, sariq va qora bo‘yoqlar, deb hisoblanadi. </a:t>
            </a:r>
            <a:endParaRPr lang="en-US" sz="1800" kern="1400" spc="35" dirty="0">
              <a:effectLst/>
              <a:latin typeface="Times New Roman" panose="02020603050405020304" pitchFamily="18" charset="0"/>
              <a:ea typeface="Times New Roman" panose="02020603050405020304" pitchFamily="18" charset="0"/>
            </a:endParaRPr>
          </a:p>
          <a:p>
            <a:r>
              <a:rPr lang="uz-Cyrl-UZ" sz="1800" spc="35" dirty="0">
                <a:effectLst/>
                <a:latin typeface="Times New Roman" panose="02020603050405020304" pitchFamily="18" charset="0"/>
                <a:ea typeface="PMingLiU" panose="02020500000000000000" pitchFamily="18" charset="-120"/>
                <a:cs typeface="Times New Roman" panose="02020603050405020304" pitchFamily="18" charset="0"/>
              </a:rPr>
              <a:t>Reproduksiya jarayonlarida sof additiv yoki sof subtraktiv rang sintezi kam uchraydi. Masalan, ko‘p rangli reproduksiyada ham additiv, ham subtraktiv sintez yuz beradi. Monitorda rang tasvirlanganda deyarli ideal additiv rang sintezi, turli rangli shaffof materiallar ustma-ust bosilganda esa - deyarli ideal subtraktiv rang sintezi kuzatiladi.</a:t>
            </a:r>
            <a:endParaRPr lang="en-US" sz="1800" spc="35" dirty="0">
              <a:effectLst/>
              <a:latin typeface="Times New Roman" panose="02020603050405020304" pitchFamily="18" charset="0"/>
              <a:ea typeface="PMingLiU" panose="02020500000000000000" pitchFamily="18" charset="-120"/>
              <a:cs typeface="Times New Roman" panose="02020603050405020304" pitchFamily="18" charset="0"/>
            </a:endParaRPr>
          </a:p>
          <a:p>
            <a:r>
              <a:rPr lang="ru-RU" sz="1800" kern="1400" spc="35" dirty="0" err="1">
                <a:effectLst/>
                <a:latin typeface="Times New Roman" panose="02020603050405020304" pitchFamily="18" charset="0"/>
                <a:ea typeface="Times New Roman" panose="02020603050405020304" pitchFamily="18" charset="0"/>
              </a:rPr>
              <a:t>Nurlаnish</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yig’indisi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bilаn</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tа’sir</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ettirish</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yangi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rаng</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hоsil</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qilishgа</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оlib</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kеlаdi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Shungа</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e’tibоr</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bеrish</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kеrаkki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аgаr</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ikkitа</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to’lqin</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uzunlikdаgi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nurlаrni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qo’shsаk</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nаtijаviy</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rаngni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tusi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mаsаlаn</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hаvоrаng</a:t>
            </a:r>
            <a:r>
              <a:rPr lang="ru-RU" sz="1800" kern="1400" spc="35" dirty="0">
                <a:effectLst/>
                <a:latin typeface="Times New Roman" panose="02020603050405020304" pitchFamily="18" charset="0"/>
                <a:ea typeface="Times New Roman" panose="02020603050405020304" pitchFamily="18" charset="0"/>
              </a:rPr>
              <a:t> T=480 </a:t>
            </a:r>
            <a:r>
              <a:rPr lang="ru-RU" sz="1800" kern="1400" spc="35" dirty="0" err="1">
                <a:effectLst/>
                <a:latin typeface="Times New Roman" panose="02020603050405020304" pitchFamily="18" charset="0"/>
                <a:ea typeface="Times New Roman" panose="02020603050405020304" pitchFamily="18" charset="0"/>
              </a:rPr>
              <a:t>nm</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vа</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sаriqni</a:t>
            </a:r>
            <a:r>
              <a:rPr lang="ru-RU" sz="1800" kern="1400" spc="35" dirty="0">
                <a:effectLst/>
                <a:latin typeface="Times New Roman" panose="02020603050405020304" pitchFamily="18" charset="0"/>
                <a:ea typeface="Times New Roman" panose="02020603050405020304" pitchFamily="18" charset="0"/>
              </a:rPr>
              <a:t> T= 580 </a:t>
            </a:r>
            <a:r>
              <a:rPr lang="ru-RU" sz="1800" kern="1400" spc="35" dirty="0" err="1">
                <a:effectLst/>
                <a:latin typeface="Times New Roman" panose="02020603050405020304" pitchFamily="18" charset="0"/>
                <a:ea typeface="Times New Roman" panose="02020603050405020304" pitchFamily="18" charset="0"/>
              </a:rPr>
              <a:t>nm</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аrаlаshtirgаndа</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kul</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rаng</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hоsil</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bo’lаdi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Huddi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shu</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tusdаgi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bo’yoqlаrni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аrаlаshtirsаk</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yangi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hоsil</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bo’lgаn</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bo’yoqni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rаngi</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yashil</a:t>
            </a:r>
            <a:r>
              <a:rPr lang="ru-RU" sz="1800" kern="1400" spc="35" dirty="0">
                <a:effectLst/>
                <a:latin typeface="Times New Roman" panose="02020603050405020304" pitchFamily="18" charset="0"/>
                <a:ea typeface="Times New Roman" panose="02020603050405020304" pitchFamily="18" charset="0"/>
              </a:rPr>
              <a:t> </a:t>
            </a:r>
            <a:r>
              <a:rPr lang="ru-RU" sz="1800" kern="1400" spc="35" dirty="0" err="1">
                <a:effectLst/>
                <a:latin typeface="Times New Roman" panose="02020603050405020304" pitchFamily="18" charset="0"/>
                <a:ea typeface="Times New Roman" panose="02020603050405020304" pitchFamily="18" charset="0"/>
              </a:rPr>
              <a:t>bo’lаdi</a:t>
            </a:r>
            <a:r>
              <a:rPr lang="ru-RU" sz="1800" kern="1400" spc="35" dirty="0">
                <a:effectLst/>
                <a:latin typeface="Times New Roman" panose="02020603050405020304" pitchFamily="18" charset="0"/>
                <a:ea typeface="Times New Roman" panose="02020603050405020304" pitchFamily="18" charset="0"/>
              </a:rPr>
              <a:t>.</a:t>
            </a:r>
            <a:endParaRPr lang="ru-RU" sz="1800" spc="40" dirty="0">
              <a:effectLst/>
              <a:latin typeface="Arial Narrow" panose="020B0606020202030204" pitchFamily="34" charset="0"/>
              <a:ea typeface="PMingLiU" panose="02020500000000000000" pitchFamily="18" charset="-120"/>
              <a:cs typeface="Times New Roman" panose="02020603050405020304" pitchFamily="18" charset="0"/>
            </a:endParaRPr>
          </a:p>
          <a:p>
            <a:endParaRPr lang="ru-RU" dirty="0"/>
          </a:p>
        </p:txBody>
      </p:sp>
    </p:spTree>
    <p:extLst>
      <p:ext uri="{BB962C8B-B14F-4D97-AF65-F5344CB8AC3E}">
        <p14:creationId xmlns:p14="http://schemas.microsoft.com/office/powerpoint/2010/main" val="156203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5">
            <a:extLst>
              <a:ext uri="{FF2B5EF4-FFF2-40B4-BE49-F238E27FC236}">
                <a16:creationId xmlns:a16="http://schemas.microsoft.com/office/drawing/2014/main" id="{E243E1D8-DC88-635B-6CA2-1B436260BD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89173"/>
            <a:ext cx="271462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48C04124-DB2B-0D09-8D28-E4BDBEB627F7}"/>
              </a:ext>
            </a:extLst>
          </p:cNvPr>
          <p:cNvSpPr txBox="1"/>
          <p:nvPr/>
        </p:nvSpPr>
        <p:spPr>
          <a:xfrm>
            <a:off x="251520" y="2134597"/>
            <a:ext cx="8352928" cy="646331"/>
          </a:xfrm>
          <a:prstGeom prst="rect">
            <a:avLst/>
          </a:prstGeom>
          <a:noFill/>
        </p:spPr>
        <p:txBody>
          <a:bodyPr wrap="square">
            <a:spAutoFit/>
          </a:bodyPr>
          <a:lstStyle/>
          <a:p>
            <a:r>
              <a:rPr lang="en-US" sz="1800" kern="1400" spc="35" dirty="0" err="1">
                <a:effectLst/>
                <a:latin typeface="Times New Roman" panose="02020603050405020304" pitchFamily="18" charset="0"/>
                <a:ea typeface="Times New Roman" panose="02020603050405020304" pitchFamily="18" charset="0"/>
              </a:rPr>
              <a:t>Uchta</a:t>
            </a:r>
            <a:r>
              <a:rPr lang="en-US" sz="1800" kern="1400" spc="35" dirty="0">
                <a:effectLst/>
                <a:latin typeface="Times New Roman" panose="02020603050405020304" pitchFamily="18" charset="0"/>
                <a:ea typeface="Times New Roman" panose="02020603050405020304" pitchFamily="18" charset="0"/>
              </a:rPr>
              <a:t> </a:t>
            </a:r>
            <a:r>
              <a:rPr lang="en-US" sz="1800" kern="1400" spc="35" dirty="0" err="1">
                <a:effectLst/>
                <a:latin typeface="Times New Roman" panose="02020603050405020304" pitchFamily="18" charset="0"/>
                <a:ea typeface="Times New Roman" panose="02020603050405020304" pitchFamily="18" charset="0"/>
              </a:rPr>
              <a:t>asosiy</a:t>
            </a:r>
            <a:r>
              <a:rPr lang="en-US" sz="1800" kern="1400" spc="35" dirty="0">
                <a:effectLst/>
                <a:latin typeface="Times New Roman" panose="02020603050405020304" pitchFamily="18" charset="0"/>
                <a:ea typeface="Times New Roman" panose="02020603050405020304" pitchFamily="18" charset="0"/>
              </a:rPr>
              <a:t> </a:t>
            </a:r>
            <a:r>
              <a:rPr lang="en-US" sz="1800" kern="1400" spc="35" dirty="0" err="1">
                <a:effectLst/>
                <a:latin typeface="Times New Roman" panose="02020603050405020304" pitchFamily="18" charset="0"/>
                <a:ea typeface="Times New Roman" panose="02020603050405020304" pitchFamily="18" charset="0"/>
              </a:rPr>
              <a:t>nurlanishlar</a:t>
            </a:r>
            <a:r>
              <a:rPr lang="en-US" sz="1800" kern="1400" spc="35" dirty="0">
                <a:effectLst/>
                <a:latin typeface="Times New Roman" panose="02020603050405020304" pitchFamily="18" charset="0"/>
                <a:ea typeface="Times New Roman" panose="02020603050405020304" pitchFamily="18" charset="0"/>
              </a:rPr>
              <a:t>: </a:t>
            </a:r>
            <a:r>
              <a:rPr lang="en-US" sz="1800" kern="1400" spc="35" dirty="0" err="1">
                <a:effectLst/>
                <a:latin typeface="Times New Roman" panose="02020603050405020304" pitchFamily="18" charset="0"/>
                <a:ea typeface="Times New Roman" panose="02020603050405020304" pitchFamily="18" charset="0"/>
              </a:rPr>
              <a:t>qizil</a:t>
            </a:r>
            <a:r>
              <a:rPr lang="en-US" sz="1800" kern="1400" spc="35" dirty="0">
                <a:effectLst/>
                <a:latin typeface="Times New Roman" panose="02020603050405020304" pitchFamily="18" charset="0"/>
                <a:ea typeface="Times New Roman" panose="02020603050405020304" pitchFamily="18" charset="0"/>
              </a:rPr>
              <a:t>, </a:t>
            </a:r>
            <a:r>
              <a:rPr lang="en-US" sz="1800" kern="1400" spc="35" dirty="0" err="1">
                <a:effectLst/>
                <a:latin typeface="Times New Roman" panose="02020603050405020304" pitchFamily="18" charset="0"/>
                <a:ea typeface="Times New Roman" panose="02020603050405020304" pitchFamily="18" charset="0"/>
              </a:rPr>
              <a:t>yashil</a:t>
            </a:r>
            <a:r>
              <a:rPr lang="en-US" sz="1800" kern="1400" spc="35" dirty="0">
                <a:effectLst/>
                <a:latin typeface="Times New Roman" panose="02020603050405020304" pitchFamily="18" charset="0"/>
                <a:ea typeface="Times New Roman" panose="02020603050405020304" pitchFamily="18" charset="0"/>
              </a:rPr>
              <a:t> </a:t>
            </a:r>
            <a:r>
              <a:rPr lang="en-US" sz="1800" kern="1400" spc="35" dirty="0" err="1">
                <a:effectLst/>
                <a:latin typeface="Times New Roman" panose="02020603050405020304" pitchFamily="18" charset="0"/>
                <a:ea typeface="Times New Roman" panose="02020603050405020304" pitchFamily="18" charset="0"/>
              </a:rPr>
              <a:t>va</a:t>
            </a:r>
            <a:r>
              <a:rPr lang="en-US" sz="1800" kern="1400" spc="35" dirty="0">
                <a:effectLst/>
                <a:latin typeface="Times New Roman" panose="02020603050405020304" pitchFamily="18" charset="0"/>
                <a:ea typeface="Times New Roman" panose="02020603050405020304" pitchFamily="18" charset="0"/>
              </a:rPr>
              <a:t> </a:t>
            </a:r>
            <a:r>
              <a:rPr lang="en-US" sz="1800" kern="1400" spc="35" dirty="0" err="1">
                <a:effectLst/>
                <a:latin typeface="Times New Roman" panose="02020603050405020304" pitchFamily="18" charset="0"/>
                <a:ea typeface="Times New Roman" panose="02020603050405020304" pitchFamily="18" charset="0"/>
              </a:rPr>
              <a:t>ko‘k</a:t>
            </a:r>
            <a:r>
              <a:rPr lang="en-US" sz="1800" kern="1400" spc="35" dirty="0">
                <a:effectLst/>
                <a:latin typeface="Times New Roman" panose="02020603050405020304" pitchFamily="18" charset="0"/>
                <a:ea typeface="Times New Roman" panose="02020603050405020304" pitchFamily="18" charset="0"/>
              </a:rPr>
              <a:t> </a:t>
            </a:r>
            <a:r>
              <a:rPr lang="en-US" sz="1800" kern="1400" spc="35" dirty="0" err="1">
                <a:effectLst/>
                <a:latin typeface="Times New Roman" panose="02020603050405020304" pitchFamily="18" charset="0"/>
                <a:ea typeface="Times New Roman" panose="02020603050405020304" pitchFamily="18" charset="0"/>
              </a:rPr>
              <a:t>nurlanishlar</a:t>
            </a:r>
            <a:r>
              <a:rPr lang="en-US" sz="1800" kern="1400" spc="35" dirty="0">
                <a:effectLst/>
                <a:latin typeface="Times New Roman" panose="02020603050405020304" pitchFamily="18" charset="0"/>
                <a:ea typeface="Times New Roman" panose="02020603050405020304" pitchFamily="18" charset="0"/>
              </a:rPr>
              <a:t> </a:t>
            </a:r>
            <a:r>
              <a:rPr lang="en-US" sz="1800" kern="1400" spc="35" dirty="0" err="1">
                <a:effectLst/>
                <a:latin typeface="Times New Roman" panose="02020603050405020304" pitchFamily="18" charset="0"/>
                <a:ea typeface="Times New Roman" panose="02020603050405020304" pitchFamily="18" charset="0"/>
              </a:rPr>
              <a:t>qo‘llanadigan</a:t>
            </a:r>
            <a:r>
              <a:rPr lang="en-US" sz="1800" kern="1400" spc="35" dirty="0">
                <a:effectLst/>
                <a:latin typeface="Times New Roman" panose="02020603050405020304" pitchFamily="18" charset="0"/>
                <a:ea typeface="Times New Roman" panose="02020603050405020304" pitchFamily="18" charset="0"/>
              </a:rPr>
              <a:t> </a:t>
            </a:r>
            <a:r>
              <a:rPr lang="en-US" sz="1800" kern="1400" spc="35" dirty="0" err="1">
                <a:effectLst/>
                <a:latin typeface="Times New Roman" panose="02020603050405020304" pitchFamily="18" charset="0"/>
                <a:ea typeface="Times New Roman" panose="02020603050405020304" pitchFamily="18" charset="0"/>
              </a:rPr>
              <a:t>additiv</a:t>
            </a:r>
            <a:r>
              <a:rPr lang="en-US" sz="1800" kern="1400" spc="35" dirty="0">
                <a:effectLst/>
                <a:latin typeface="Times New Roman" panose="02020603050405020304" pitchFamily="18" charset="0"/>
                <a:ea typeface="Times New Roman" panose="02020603050405020304" pitchFamily="18" charset="0"/>
              </a:rPr>
              <a:t> rang </a:t>
            </a:r>
            <a:r>
              <a:rPr lang="en-US" sz="1800" kern="1400" spc="35" dirty="0" err="1">
                <a:effectLst/>
                <a:latin typeface="Times New Roman" panose="02020603050405020304" pitchFamily="18" charset="0"/>
                <a:ea typeface="Times New Roman" panose="02020603050405020304" pitchFamily="18" charset="0"/>
              </a:rPr>
              <a:t>sintezi</a:t>
            </a:r>
            <a:endParaRPr lang="ru-RU" dirty="0"/>
          </a:p>
        </p:txBody>
      </p:sp>
      <p:sp>
        <p:nvSpPr>
          <p:cNvPr id="7" name="TextBox 6">
            <a:extLst>
              <a:ext uri="{FF2B5EF4-FFF2-40B4-BE49-F238E27FC236}">
                <a16:creationId xmlns:a16="http://schemas.microsoft.com/office/drawing/2014/main" id="{C570D5DB-D1DF-DDC0-9108-230C13041741}"/>
              </a:ext>
            </a:extLst>
          </p:cNvPr>
          <p:cNvSpPr txBox="1"/>
          <p:nvPr/>
        </p:nvSpPr>
        <p:spPr>
          <a:xfrm>
            <a:off x="539552" y="2780928"/>
            <a:ext cx="7848872" cy="3693319"/>
          </a:xfrm>
          <a:prstGeom prst="rect">
            <a:avLst/>
          </a:prstGeom>
          <a:noFill/>
        </p:spPr>
        <p:txBody>
          <a:bodyPr wrap="square">
            <a:spAutoFit/>
          </a:bodyPr>
          <a:lstStyle/>
          <a:p>
            <a:pPr algn="just">
              <a:spcAft>
                <a:spcPts val="0"/>
              </a:spcAft>
            </a:pPr>
            <a:r>
              <a:rPr lang="uz-Cyrl-UZ" sz="1800" dirty="0">
                <a:effectLst/>
                <a:latin typeface="Times New Roman" panose="02020603050405020304" pitchFamily="18" charset="0"/>
                <a:ea typeface="Times New Roman" panose="02020603050405020304" pitchFamily="18" charset="0"/>
              </a:rPr>
              <a:t>Rаngli  nurlаrni  qo’shib  yangi  rаng  оlishgа  аdditiv  usul  dеyilаdi.  Аdditiv  usuldа  аsоsiy  qilib  qizil,  yashil,  ko’k  rаngdаgi nurlаr  qаbul  qilingаn.Аsоsiy dеb qаbul qilingаn rаnglаr shundаy olingаn-ki, ulаr chiziqli bоg’lаnmаgаn bo’lishi shаrt, ya’ni ikkitа  rаngni qo’shsаk, хеch qаchоn uchinchi rаng hоsil bo’lmаydi </a:t>
            </a:r>
            <a:endParaRPr lang="en-US" sz="1800" dirty="0">
              <a:effectLst/>
              <a:latin typeface="Times New Roman" panose="02020603050405020304" pitchFamily="18" charset="0"/>
              <a:ea typeface="Times New Roman" panose="02020603050405020304" pitchFamily="18" charset="0"/>
            </a:endParaRPr>
          </a:p>
          <a:p>
            <a:pPr algn="just">
              <a:spcAft>
                <a:spcPts val="0"/>
              </a:spcAft>
            </a:pPr>
            <a:r>
              <a:rPr lang="uz-Cyrl-UZ" sz="1800" dirty="0">
                <a:effectLst/>
                <a:latin typeface="Times New Roman" panose="02020603050405020304" pitchFamily="18" charset="0"/>
                <a:ea typeface="Times New Roman" panose="02020603050405020304" pitchFamily="18" charset="0"/>
              </a:rPr>
              <a:t>[2-2/69b.].</a:t>
            </a:r>
            <a:endParaRPr lang="ru-RU" sz="2000" dirty="0">
              <a:effectLst/>
              <a:latin typeface="Times New Roman" panose="02020603050405020304" pitchFamily="18" charset="0"/>
              <a:ea typeface="Times New Roman" panose="02020603050405020304" pitchFamily="18" charset="0"/>
            </a:endParaRPr>
          </a:p>
          <a:p>
            <a:pPr algn="just">
              <a:spcAft>
                <a:spcPts val="0"/>
              </a:spcAft>
            </a:pPr>
            <a:r>
              <a:rPr lang="uz-Cyrl-UZ" sz="1800" dirty="0">
                <a:effectLst/>
                <a:latin typeface="Times New Roman" panose="02020603050405020304" pitchFamily="18" charset="0"/>
                <a:ea typeface="Times New Roman" panose="02020603050405020304" pitchFamily="18" charset="0"/>
              </a:rPr>
              <a:t>Rаngli  muhitlаrni  аrаlаshtirib  оlingаn  rаnggа  subtrаktiv  usuldа  оlingаn  dеyilаdi.  Mаsаlаn,  rаngli  eritmаlаr  yoki  bo’yoqlаrni  аrаlаshtirib  yangi  rаng оlsаk,  bu  usul  subtrаktiv  sintеz dеyilаdi.  </a:t>
            </a:r>
            <a:endParaRPr lang="ru-RU" sz="2000" dirty="0">
              <a:effectLst/>
              <a:latin typeface="Times New Roman" panose="02020603050405020304" pitchFamily="18" charset="0"/>
              <a:ea typeface="Times New Roman" panose="02020603050405020304" pitchFamily="18" charset="0"/>
            </a:endParaRPr>
          </a:p>
          <a:p>
            <a:pPr algn="just">
              <a:spcAft>
                <a:spcPts val="0"/>
              </a:spcAft>
            </a:pPr>
            <a:r>
              <a:rPr lang="uz-Cyrl-UZ" sz="1800" dirty="0">
                <a:effectLst/>
                <a:latin typeface="Times New Roman" panose="02020603050405020304" pitchFamily="18" charset="0"/>
                <a:ea typeface="Times New Roman" panose="02020603050405020304" pitchFamily="18" charset="0"/>
              </a:rPr>
              <a:t>Subtrаktiv  usuldа  rаngli  muhit  ungа  tushаyotgаn  nur  оqimidаn  bir  qismini  yutаdi, shuning  uchun  hоsil  bo’lgаn  rаngning  tusi  оq  nurdаn  yutilgаn  qismini  аyirib  аniqlаnаdi.Bo’еqlаr аrаlаshtirgаndа  еki ulаrning qаtlаmlаri ustmа-ust qo’yilgаndа bundаy  аrаlаshuvi аyirmаli еki subtrаktiv dеb  аtаlаdi. Lоtinchа «subtrаgе» so’zidаn оlingаn bo’lib, аyirаmаn dеb tаrjimа qilinаdi.</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5155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8841A7F-9B81-153B-E71A-C01644EEC222}"/>
              </a:ext>
            </a:extLst>
          </p:cNvPr>
          <p:cNvSpPr txBox="1"/>
          <p:nvPr/>
        </p:nvSpPr>
        <p:spPr>
          <a:xfrm>
            <a:off x="827584" y="836712"/>
            <a:ext cx="7182544" cy="2862322"/>
          </a:xfrm>
          <a:prstGeom prst="rect">
            <a:avLst/>
          </a:prstGeom>
          <a:noFill/>
        </p:spPr>
        <p:txBody>
          <a:bodyPr wrap="square">
            <a:spAutoFit/>
          </a:bodyPr>
          <a:lstStyle/>
          <a:p>
            <a:pPr algn="ctr">
              <a:spcAft>
                <a:spcPts val="0"/>
              </a:spcAft>
            </a:pPr>
            <a:r>
              <a:rPr lang="uz-Cyrl-UZ" sz="1800" b="1" dirty="0">
                <a:effectLst/>
                <a:latin typeface="Times New Roman" panose="02020603050405020304" pitchFamily="18" charset="0"/>
                <a:ea typeface="Times New Roman" panose="02020603050405020304" pitchFamily="18" charset="0"/>
              </a:rPr>
              <a:t>Rаnglаrni аdditiv   usuldа hоsil qilish</a:t>
            </a:r>
            <a:endParaRPr lang="ru-RU" sz="2000" dirty="0">
              <a:effectLst/>
              <a:latin typeface="Times New Roman" panose="02020603050405020304" pitchFamily="18" charset="0"/>
              <a:ea typeface="Times New Roman" panose="02020603050405020304" pitchFamily="18" charset="0"/>
            </a:endParaRPr>
          </a:p>
          <a:p>
            <a:pPr algn="just">
              <a:spcAft>
                <a:spcPts val="0"/>
              </a:spcAft>
            </a:pPr>
            <a:r>
              <a:rPr lang="uz-Cyrl-UZ" sz="1800" dirty="0">
                <a:effectLst/>
                <a:latin typeface="Times New Roman" panose="02020603050405020304" pitchFamily="18" charset="0"/>
                <a:ea typeface="Times New Roman" panose="02020603050405020304" pitchFamily="18" charset="0"/>
              </a:rPr>
              <a:t>Аdditiv  sintеzni  tаshkil  etish  uchun  qizil,  yashil, ko’k  nur  оqimlаrgа  egа  bo’lishingiz  lоzim.  Ulаrni  bеvоsitа  rаngli  nur  mаnbаsidаn  оlishingiz  mumkin  yoki  turli  nurlаnish  mаnbаlаrdаn  svеtоfil’tr  оrqаli  hоsil  qilish  mumkin.  Mаsаlаn,  turli  gаzоrаzryad  lаmpаlаr  yoki  kvаntli  оptik  gеnеrаtоrlаr –lаzеrlаr.  Mоnохrоmаtik  nurlаrni  ya’ni  to’lqin  uzunligi  bir  хil  bo’lgаn  nurlаrni  qo’shgаndа  yoki  yanа  mоnохrоmаtik  nurlаr,  yoki  murаkkаb  хrоmаtik  yoki  ахrоmаtik  nurlаr  hоsil  bo’lishi  mumkin.  Yangi  rаngni  tusini  N’yutоnning  rаng  аylаnаsi  uchun  chiqаrgаn  qоidаlаr  bo’yichа  аniqlаsh  mumkin.</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539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25">
            <a:extLst>
              <a:ext uri="{FF2B5EF4-FFF2-40B4-BE49-F238E27FC236}">
                <a16:creationId xmlns:a16="http://schemas.microsoft.com/office/drawing/2014/main" id="{C09845AC-F4E4-BC5B-9C39-37F23FAF76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855" y="67444"/>
            <a:ext cx="25622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CF2CE350-0C74-A9BF-EE6B-AAFE2347E2AB}"/>
              </a:ext>
            </a:extLst>
          </p:cNvPr>
          <p:cNvSpPr txBox="1"/>
          <p:nvPr/>
        </p:nvSpPr>
        <p:spPr>
          <a:xfrm>
            <a:off x="755576" y="3258850"/>
            <a:ext cx="6984776" cy="1754326"/>
          </a:xfrm>
          <a:prstGeom prst="rect">
            <a:avLst/>
          </a:prstGeom>
          <a:noFill/>
        </p:spPr>
        <p:txBody>
          <a:bodyPr wrap="square">
            <a:spAutoFit/>
          </a:bodyPr>
          <a:lstStyle/>
          <a:p>
            <a:pPr algn="just">
              <a:spcAft>
                <a:spcPts val="0"/>
              </a:spcAft>
            </a:pPr>
            <a:r>
              <a:rPr lang="en-US" sz="1800" dirty="0">
                <a:effectLst/>
                <a:latin typeface="Times New Roman" panose="02020603050405020304" pitchFamily="18" charset="0"/>
                <a:ea typeface="Times New Roman" panose="02020603050405020304" pitchFamily="18" charset="0"/>
              </a:rPr>
              <a:t>L</a:t>
            </a:r>
            <a:r>
              <a:rPr lang="uz-Cyrl-UZ" sz="1800" dirty="0">
                <a:effectLst/>
                <a:latin typeface="Times New Roman" panose="02020603050405020304" pitchFamily="18" charset="0"/>
                <a:ea typeface="Times New Roman" panose="02020603050405020304" pitchFamily="18" charset="0"/>
              </a:rPr>
              <a:t>е</a:t>
            </a:r>
            <a:r>
              <a:rPr lang="en-US" sz="1800" dirty="0">
                <a:effectLst/>
                <a:latin typeface="Times New Roman" panose="02020603050405020304" pitchFamily="18" charset="0"/>
                <a:ea typeface="Times New Roman" panose="02020603050405020304" pitchFamily="18" charset="0"/>
              </a:rPr>
              <a:t>kin  h</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r  d</a:t>
            </a:r>
            <a:r>
              <a:rPr lang="uz-Cyrl-UZ" sz="1800" dirty="0">
                <a:effectLst/>
                <a:latin typeface="Times New Roman" panose="02020603050405020304" pitchFamily="18" charset="0"/>
                <a:ea typeface="Times New Roman" panose="02020603050405020304" pitchFamily="18" charset="0"/>
              </a:rPr>
              <a:t>о</a:t>
            </a:r>
            <a:r>
              <a:rPr lang="en-US" sz="1800" dirty="0" err="1">
                <a:effectLst/>
                <a:latin typeface="Times New Roman" panose="02020603050405020304" pitchFamily="18" charset="0"/>
                <a:ea typeface="Times New Roman" panose="02020603050405020304" pitchFamily="18" charset="0"/>
              </a:rPr>
              <a:t>im</a:t>
            </a:r>
            <a:r>
              <a:rPr lang="en-US" sz="1800" dirty="0">
                <a:effectLst/>
                <a:latin typeface="Times New Roman" panose="02020603050405020304" pitchFamily="18" charset="0"/>
                <a:ea typeface="Times New Roman" panose="02020603050405020304" pitchFamily="18" charset="0"/>
              </a:rPr>
              <a:t> h</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m  </a:t>
            </a:r>
            <a:r>
              <a:rPr lang="uz-Cyrl-UZ" sz="1800" dirty="0">
                <a:effectLst/>
                <a:latin typeface="Times New Roman" panose="02020603050405020304" pitchFamily="18" charset="0"/>
                <a:ea typeface="Times New Roman" panose="02020603050405020304" pitchFamily="18" charset="0"/>
              </a:rPr>
              <a:t>х</a:t>
            </a:r>
            <a:r>
              <a:rPr lang="en-US" sz="1800" dirty="0">
                <a:effectLst/>
                <a:latin typeface="Times New Roman" panose="02020603050405020304" pitchFamily="18" charset="0"/>
                <a:ea typeface="Times New Roman" panose="02020603050405020304" pitchFamily="18" charset="0"/>
              </a:rPr>
              <a:t>r</a:t>
            </a:r>
            <a:r>
              <a:rPr lang="uz-Cyrl-UZ" sz="1800" dirty="0">
                <a:effectLst/>
                <a:latin typeface="Times New Roman" panose="02020603050405020304" pitchFamily="18" charset="0"/>
                <a:ea typeface="Times New Roman" panose="02020603050405020304" pitchFamily="18" charset="0"/>
              </a:rPr>
              <a:t>о</a:t>
            </a:r>
            <a:r>
              <a:rPr lang="en-US" sz="1800" dirty="0">
                <a:effectLst/>
                <a:latin typeface="Times New Roman" panose="02020603050405020304" pitchFamily="18" charset="0"/>
                <a:ea typeface="Times New Roman" panose="02020603050405020304" pitchFamily="18" charset="0"/>
              </a:rPr>
              <a:t>m</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tik  r</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ngl</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r  h</a:t>
            </a:r>
            <a:r>
              <a:rPr lang="uz-Cyrl-UZ" sz="1800" dirty="0">
                <a:effectLst/>
                <a:latin typeface="Times New Roman" panose="02020603050405020304" pitchFamily="18" charset="0"/>
                <a:ea typeface="Times New Roman" panose="02020603050405020304" pitchFamily="18" charset="0"/>
              </a:rPr>
              <a:t>о</a:t>
            </a:r>
            <a:r>
              <a:rPr lang="en-US" sz="1800" dirty="0" err="1">
                <a:effectLst/>
                <a:latin typeface="Times New Roman" panose="02020603050405020304" pitchFamily="18" charset="0"/>
                <a:ea typeface="Times New Roman" panose="02020603050405020304" pitchFamily="18" charset="0"/>
              </a:rPr>
              <a:t>sil</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bo’lm</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ydi</a:t>
            </a:r>
            <a:r>
              <a:rPr lang="en-US" sz="1800" dirty="0">
                <a:effectLst/>
                <a:latin typeface="Times New Roman" panose="02020603050405020304" pitchFamily="18" charset="0"/>
                <a:ea typeface="Times New Roman" panose="02020603050405020304" pitchFamily="18" charset="0"/>
              </a:rPr>
              <a:t>.  M</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rPr>
              <a:t>lum</a:t>
            </a:r>
            <a:r>
              <a:rPr lang="en-US" sz="1800" dirty="0">
                <a:effectLst/>
                <a:latin typeface="Times New Roman" panose="02020603050405020304" pitchFamily="18" charset="0"/>
                <a:ea typeface="Times New Roman" panose="02020603050405020304" pitchFamily="18" charset="0"/>
              </a:rPr>
              <a:t>  r</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ngl</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rni</a:t>
            </a:r>
            <a:r>
              <a:rPr lang="en-US" sz="1800" dirty="0">
                <a:effectLst/>
                <a:latin typeface="Times New Roman" panose="02020603050405020304" pitchFamily="18" charset="0"/>
                <a:ea typeface="Times New Roman" panose="02020603050405020304" pitchFamily="18" charset="0"/>
              </a:rPr>
              <a:t>  </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r</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l</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shtirs</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k,  n</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tij</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d</a:t>
            </a:r>
            <a:r>
              <a:rPr lang="uz-Cyrl-UZ" sz="1800" dirty="0">
                <a:effectLst/>
                <a:latin typeface="Times New Roman" panose="02020603050405020304" pitchFamily="18" charset="0"/>
                <a:ea typeface="Times New Roman" panose="02020603050405020304" pitchFamily="18" charset="0"/>
              </a:rPr>
              <a:t>аах</a:t>
            </a:r>
            <a:r>
              <a:rPr lang="en-US" sz="1800" dirty="0">
                <a:effectLst/>
                <a:latin typeface="Times New Roman" panose="02020603050405020304" pitchFamily="18" charset="0"/>
                <a:ea typeface="Times New Roman" panose="02020603050405020304" pitchFamily="18" charset="0"/>
              </a:rPr>
              <a:t>r</a:t>
            </a:r>
            <a:r>
              <a:rPr lang="uz-Cyrl-UZ" sz="1800" dirty="0">
                <a:effectLst/>
                <a:latin typeface="Times New Roman" panose="02020603050405020304" pitchFamily="18" charset="0"/>
                <a:ea typeface="Times New Roman" panose="02020603050405020304" pitchFamily="18" charset="0"/>
              </a:rPr>
              <a:t>о</a:t>
            </a:r>
            <a:r>
              <a:rPr lang="en-US" sz="1800" dirty="0">
                <a:effectLst/>
                <a:latin typeface="Times New Roman" panose="02020603050405020304" pitchFamily="18" charset="0"/>
                <a:ea typeface="Times New Roman" panose="02020603050405020304" pitchFamily="18" charset="0"/>
              </a:rPr>
              <a:t>m</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tik  r</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ng  h</a:t>
            </a:r>
            <a:r>
              <a:rPr lang="uz-Cyrl-UZ" sz="1800" dirty="0">
                <a:effectLst/>
                <a:latin typeface="Times New Roman" panose="02020603050405020304" pitchFamily="18" charset="0"/>
                <a:ea typeface="Times New Roman" panose="02020603050405020304" pitchFamily="18" charset="0"/>
              </a:rPr>
              <a:t>о</a:t>
            </a:r>
            <a:r>
              <a:rPr lang="en-US" sz="1800" dirty="0" err="1">
                <a:effectLst/>
                <a:latin typeface="Times New Roman" panose="02020603050405020304" pitchFamily="18" charset="0"/>
                <a:ea typeface="Times New Roman" panose="02020603050405020304" pitchFamily="18" charset="0"/>
              </a:rPr>
              <a:t>sil</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bo’l</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di.  Bund</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y  r</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ngl</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rg</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bir-birini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to’ldiruvchi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yoki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qo’shimch</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  r</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ngl</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r  d</a:t>
            </a:r>
            <a:r>
              <a:rPr lang="uz-Cyrl-UZ" sz="1800" dirty="0">
                <a:effectLst/>
                <a:latin typeface="Times New Roman" panose="02020603050405020304" pitchFamily="18" charset="0"/>
                <a:ea typeface="Times New Roman" panose="02020603050405020304" pitchFamily="18" charset="0"/>
              </a:rPr>
              <a:t>е</a:t>
            </a:r>
            <a:r>
              <a:rPr lang="en-US" sz="1800" dirty="0" err="1">
                <a:effectLst/>
                <a:latin typeface="Times New Roman" panose="02020603050405020304" pitchFamily="18" charset="0"/>
                <a:ea typeface="Times New Roman" panose="02020603050405020304" pitchFamily="18" charset="0"/>
              </a:rPr>
              <a:t>yil</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di. </a:t>
            </a:r>
            <a:r>
              <a:rPr lang="en-US" sz="1800" dirty="0" err="1">
                <a:effectLst/>
                <a:latin typeface="Times New Roman" panose="02020603050405020304" pitchFamily="18" charset="0"/>
                <a:ea typeface="Times New Roman" panose="02020603050405020304" pitchFamily="18" charset="0"/>
              </a:rPr>
              <a:t>N’yut</a:t>
            </a:r>
            <a:r>
              <a:rPr lang="uz-Cyrl-UZ" sz="1800" dirty="0">
                <a:effectLst/>
                <a:latin typeface="Times New Roman" panose="02020603050405020304" pitchFamily="18" charset="0"/>
                <a:ea typeface="Times New Roman" panose="02020603050405020304" pitchFamily="18" charset="0"/>
              </a:rPr>
              <a:t>о</a:t>
            </a:r>
            <a:r>
              <a:rPr lang="en-US" sz="1800" dirty="0">
                <a:effectLst/>
                <a:latin typeface="Times New Roman" panose="02020603050405020304" pitchFamily="18" charset="0"/>
                <a:ea typeface="Times New Roman" panose="02020603050405020304" pitchFamily="18" charset="0"/>
              </a:rPr>
              <a:t>n  </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yl</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n</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sid</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  di</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m</a:t>
            </a:r>
            <a:r>
              <a:rPr lang="uz-Cyrl-UZ" sz="1800" dirty="0">
                <a:effectLst/>
                <a:latin typeface="Times New Roman" panose="02020603050405020304" pitchFamily="18" charset="0"/>
                <a:ea typeface="Times New Roman" panose="02020603050405020304" pitchFamily="18" charset="0"/>
              </a:rPr>
              <a:t>е</a:t>
            </a:r>
            <a:r>
              <a:rPr lang="en-US" sz="1800" dirty="0" err="1">
                <a:effectLst/>
                <a:latin typeface="Times New Roman" panose="02020603050405020304" pitchFamily="18" charset="0"/>
                <a:ea typeface="Times New Roman" panose="02020603050405020304" pitchFamily="18" charset="0"/>
              </a:rPr>
              <a:t>trl</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rni</a:t>
            </a:r>
            <a:r>
              <a:rPr lang="en-US" sz="1800" dirty="0">
                <a:effectLst/>
                <a:latin typeface="Times New Roman" panose="02020603050405020304" pitchFamily="18" charset="0"/>
                <a:ea typeface="Times New Roman" panose="02020603050405020304" pitchFamily="18" charset="0"/>
              </a:rPr>
              <a:t>  q</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r</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m</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-q</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rshi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nuqt</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l</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rd</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  j</a:t>
            </a:r>
            <a:r>
              <a:rPr lang="uz-Cyrl-UZ" sz="1800" dirty="0">
                <a:effectLst/>
                <a:latin typeface="Times New Roman" panose="02020603050405020304" pitchFamily="18" charset="0"/>
                <a:ea typeface="Times New Roman" panose="02020603050405020304" pitchFamily="18" charset="0"/>
              </a:rPr>
              <a:t>о</a:t>
            </a:r>
            <a:r>
              <a:rPr lang="en-US" sz="1800" dirty="0" err="1">
                <a:effectLst/>
                <a:latin typeface="Times New Roman" panose="02020603050405020304" pitchFamily="18" charset="0"/>
                <a:ea typeface="Times New Roman" panose="02020603050405020304" pitchFamily="18" charset="0"/>
              </a:rPr>
              <a:t>yl</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shg</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n  </a:t>
            </a:r>
            <a:r>
              <a:rPr lang="en-US" sz="1800" dirty="0" err="1">
                <a:effectLst/>
                <a:latin typeface="Times New Roman" panose="02020603050405020304" pitchFamily="18" charset="0"/>
                <a:ea typeface="Times New Roman" panose="02020603050405020304" pitchFamily="18" charset="0"/>
              </a:rPr>
              <a:t>nurl</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rg</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to’ldiruvchi</a:t>
            </a:r>
            <a:r>
              <a:rPr lang="en-US" sz="1800" dirty="0">
                <a:effectLst/>
                <a:latin typeface="Times New Roman" panose="02020603050405020304" pitchFamily="18" charset="0"/>
                <a:ea typeface="Times New Roman" panose="02020603050405020304" pitchFamily="18" charset="0"/>
              </a:rPr>
              <a:t> d</a:t>
            </a:r>
            <a:r>
              <a:rPr lang="uz-Cyrl-UZ" sz="1800" dirty="0">
                <a:effectLst/>
                <a:latin typeface="Times New Roman" panose="02020603050405020304" pitchFamily="18" charset="0"/>
                <a:ea typeface="Times New Roman" panose="02020603050405020304" pitchFamily="18" charset="0"/>
              </a:rPr>
              <a:t>е</a:t>
            </a:r>
            <a:r>
              <a:rPr lang="en-US" sz="1800" dirty="0">
                <a:effectLst/>
                <a:latin typeface="Times New Roman" panose="02020603050405020304" pitchFamily="18" charset="0"/>
                <a:ea typeface="Times New Roman" panose="02020603050405020304" pitchFamily="18" charset="0"/>
              </a:rPr>
              <a:t>b </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ytil</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di:,m</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s</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l</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n, </a:t>
            </a:r>
            <a:r>
              <a:rPr lang="en-US" sz="1800" dirty="0" err="1">
                <a:effectLst/>
                <a:latin typeface="Times New Roman" panose="02020603050405020304" pitchFamily="18" charset="0"/>
                <a:ea typeface="Times New Roman" panose="02020603050405020304" pitchFamily="18" charset="0"/>
              </a:rPr>
              <a:t>qizil</a:t>
            </a:r>
            <a:r>
              <a:rPr lang="en-US" sz="1800" dirty="0">
                <a:effectLst/>
                <a:latin typeface="Times New Roman" panose="02020603050405020304" pitchFamily="18" charset="0"/>
                <a:ea typeface="Times New Roman" panose="02020603050405020304" pitchFamily="18" charset="0"/>
              </a:rPr>
              <a:t> v</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 h</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v</a:t>
            </a:r>
            <a:r>
              <a:rPr lang="uz-Cyrl-UZ" sz="1800" dirty="0">
                <a:effectLst/>
                <a:latin typeface="Times New Roman" panose="02020603050405020304" pitchFamily="18" charset="0"/>
                <a:ea typeface="Times New Roman" panose="02020603050405020304" pitchFamily="18" charset="0"/>
              </a:rPr>
              <a:t>о</a:t>
            </a:r>
            <a:r>
              <a:rPr lang="en-US" sz="1800" dirty="0">
                <a:effectLst/>
                <a:latin typeface="Times New Roman" panose="02020603050405020304" pitchFamily="18" charset="0"/>
                <a:ea typeface="Times New Roman" panose="02020603050405020304" pitchFamily="18" charset="0"/>
              </a:rPr>
              <a:t>r</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ng, s</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riq</a:t>
            </a:r>
            <a:r>
              <a:rPr lang="en-US" sz="1800" dirty="0">
                <a:effectLst/>
                <a:latin typeface="Times New Roman" panose="02020603050405020304" pitchFamily="18" charset="0"/>
                <a:ea typeface="Times New Roman" panose="02020603050405020304" pitchFamily="18" charset="0"/>
              </a:rPr>
              <a:t> v</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 bin</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fsh</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to’ldiruvchi</a:t>
            </a:r>
            <a:r>
              <a:rPr lang="en-US" sz="1800" dirty="0">
                <a:effectLst/>
                <a:latin typeface="Times New Roman" panose="02020603050405020304" pitchFamily="18" charset="0"/>
                <a:ea typeface="Times New Roman" panose="02020603050405020304" pitchFamily="18" charset="0"/>
              </a:rPr>
              <a:t> r</a:t>
            </a:r>
            <a:r>
              <a:rPr lang="uz-Cyrl-UZ" sz="1800" dirty="0">
                <a:effectLst/>
                <a:latin typeface="Times New Roman" panose="02020603050405020304" pitchFamily="18" charset="0"/>
                <a:ea typeface="Times New Roman" panose="02020603050405020304" pitchFamily="18" charset="0"/>
              </a:rPr>
              <a:t>а</a:t>
            </a:r>
            <a:r>
              <a:rPr lang="en-US" sz="1800" dirty="0" err="1">
                <a:effectLst/>
                <a:latin typeface="Times New Roman" panose="02020603050405020304" pitchFamily="18" charset="0"/>
                <a:ea typeface="Times New Roman" panose="02020603050405020304" pitchFamily="18" charset="0"/>
              </a:rPr>
              <a:t>ngl</a:t>
            </a:r>
            <a:r>
              <a:rPr lang="uz-Cyrl-UZ" sz="1800" dirty="0">
                <a:effectLst/>
                <a:latin typeface="Times New Roman" panose="02020603050405020304" pitchFamily="18" charset="0"/>
                <a:ea typeface="Times New Roman" panose="02020603050405020304" pitchFamily="18" charset="0"/>
              </a:rPr>
              <a:t>а</a:t>
            </a:r>
            <a:r>
              <a:rPr lang="en-US" sz="1800" dirty="0">
                <a:effectLst/>
                <a:latin typeface="Times New Roman" panose="02020603050405020304" pitchFamily="18" charset="0"/>
                <a:ea typeface="Times New Roman" panose="02020603050405020304" pitchFamily="18" charset="0"/>
              </a:rPr>
              <a:t>r </a:t>
            </a:r>
            <a:r>
              <a:rPr lang="en-US" sz="1800" dirty="0" err="1">
                <a:effectLst/>
                <a:latin typeface="Times New Roman" panose="02020603050405020304" pitchFamily="18" charset="0"/>
                <a:ea typeface="Times New Roman" panose="02020603050405020304" pitchFamily="18" charset="0"/>
              </a:rPr>
              <a:t>juftlarimisollari</a:t>
            </a:r>
            <a:r>
              <a:rPr lang="en-US" sz="1800" dirty="0">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042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476672"/>
            <a:ext cx="7488832" cy="8159157"/>
          </a:xfrm>
          <a:prstGeom prst="rect">
            <a:avLst/>
          </a:prstGeom>
        </p:spPr>
        <p:txBody>
          <a:bodyPr wrap="square">
            <a:spAutoFit/>
          </a:bodyPr>
          <a:lstStyle/>
          <a:p>
            <a:pPr algn="ctr">
              <a:lnSpc>
                <a:spcPct val="115000"/>
              </a:lnSpc>
              <a:spcBef>
                <a:spcPts val="1010"/>
              </a:spcBef>
              <a:spcAft>
                <a:spcPts val="1000"/>
              </a:spcAft>
            </a:pPr>
            <a:r>
              <a:rPr lang="uz-Cyrl-UZ" sz="2400" b="1" dirty="0">
                <a:latin typeface="Times New Roman" pitchFamily="18" charset="0"/>
                <a:cs typeface="Times New Roman" pitchFamily="18" charset="0"/>
              </a:rPr>
              <a:t> </a:t>
            </a:r>
            <a:r>
              <a:rPr lang="uz-Cyrl-UZ" sz="1800" b="1" kern="1400" dirty="0">
                <a:effectLst/>
                <a:latin typeface="Times New Roman" panose="02020603050405020304" pitchFamily="18" charset="0"/>
                <a:ea typeface="Times New Roman" panose="02020603050405020304" pitchFamily="18" charset="0"/>
                <a:cs typeface="Times New Roman" panose="02020603050405020304" pitchFamily="18" charset="0"/>
              </a:rPr>
              <a:t>Ish bajarish ketma-ketligi:</a:t>
            </a:r>
            <a:endParaRPr lang="ru-RU" sz="1800" kern="1400" dirty="0">
              <a:effectLst/>
              <a:latin typeface="TimesUZ"/>
              <a:ea typeface="Times New Roman" panose="02020603050405020304" pitchFamily="18" charset="0"/>
              <a:cs typeface="Times New Roman" panose="02020603050405020304" pitchFamily="18" charset="0"/>
            </a:endParaRPr>
          </a:p>
          <a:p>
            <a:pPr algn="just">
              <a:spcAft>
                <a:spcPts val="0"/>
              </a:spcAft>
            </a:pPr>
            <a:r>
              <a:rPr lang="uz-Cyrl-UZ"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Nurlarni aralashtirib yangi rang olish additiv usul deyiladi. Bu usulning asosiy ranglari: qizil, yashil, ko‘k.</a:t>
            </a:r>
            <a:endParaRPr lang="ru-RU" sz="1800" kern="1400" dirty="0">
              <a:effectLst/>
              <a:latin typeface="TimesUZ"/>
              <a:ea typeface="Times New Roman" panose="02020603050405020304" pitchFamily="18" charset="0"/>
              <a:cs typeface="Times New Roman" panose="02020603050405020304" pitchFamily="18" charset="0"/>
            </a:endParaRPr>
          </a:p>
          <a:p>
            <a:pPr indent="90170" algn="just">
              <a:spcAft>
                <a:spcPts val="0"/>
              </a:spcAft>
            </a:pPr>
            <a:r>
              <a:rPr lang="en-US" sz="1800" b="1" kern="1400" dirty="0">
                <a:effectLst/>
                <a:latin typeface="Times New Roman" panose="02020603050405020304" pitchFamily="18" charset="0"/>
                <a:ea typeface="Times New Roman" panose="02020603050405020304" pitchFamily="18" charset="0"/>
                <a:cs typeface="Times New Roman" panose="02020603050405020304" pitchFamily="18" charset="0"/>
              </a:rPr>
              <a:t>1-vazifa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Xromatik</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qo‘shilganda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hosil</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bo‘lgan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tusining</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o‘zgarishi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aniqlansin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kern="1400" dirty="0">
              <a:effectLst/>
              <a:latin typeface="TimesUZ"/>
              <a:ea typeface="Times New Roman" panose="02020603050405020304" pitchFamily="18" charset="0"/>
              <a:cs typeface="Times New Roman" panose="02020603050405020304" pitchFamily="18" charset="0"/>
            </a:endParaRPr>
          </a:p>
          <a:p>
            <a:pPr algn="just">
              <a:spcAft>
                <a:spcPts val="0"/>
              </a:spcAft>
            </a:pP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Har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bir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talaba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ish</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bajarganda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ikkita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juft</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katta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diametrli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doiralar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tanlab</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ularni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to‘rtta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nisbatda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jadvalda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keltirgandek</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qo‘shadi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kern="1400" dirty="0">
              <a:effectLst/>
              <a:latin typeface="TimesUZ"/>
              <a:ea typeface="Times New Roman" panose="02020603050405020304" pitchFamily="18" charset="0"/>
              <a:cs typeface="Times New Roman" panose="02020603050405020304" pitchFamily="18" charset="0"/>
            </a:endParaRPr>
          </a:p>
          <a:p>
            <a:pPr algn="just">
              <a:spcAft>
                <a:spcPts val="0"/>
              </a:spcAft>
            </a:pP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qizil+yashil;qizil+ko‘k;yashil+ko‘k;qizil+yashil+ko‘k</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kern="1400" dirty="0">
              <a:effectLst/>
              <a:latin typeface="TimesUZ"/>
              <a:ea typeface="Times New Roman" panose="02020603050405020304" pitchFamily="18" charset="0"/>
              <a:cs typeface="Times New Roman" panose="02020603050405020304" pitchFamily="18" charset="0"/>
            </a:endParaRPr>
          </a:p>
          <a:p>
            <a:pPr algn="just">
              <a:spcAft>
                <a:spcPts val="0"/>
              </a:spcAft>
            </a:pP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Kolorimetrda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doiralar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katta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tezlikda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aylanganda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qo‘sh</a:t>
            </a:r>
            <a:r>
              <a:rPr lang="uz-Cyrl-UZ" sz="1800" kern="14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ayotgan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yuzalardan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qaytgan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nurlar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aralashib</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z-Cyrl-UZ"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bizning ko‘zimizda bitta rang bo‘lib ko‘rinadi.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natijada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yangi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hosil</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bo‘lgan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rang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aniqlanadi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z-Cyrl-UZ" sz="1800" kern="1400" dirty="0">
                <a:effectLst/>
                <a:latin typeface="Times New Roman" panose="02020603050405020304" pitchFamily="18" charset="0"/>
                <a:ea typeface="Times New Roman" panose="02020603050405020304" pitchFamily="18" charset="0"/>
                <a:cs typeface="Times New Roman" panose="02020603050405020304" pitchFamily="18" charset="0"/>
              </a:rPr>
              <a:t>Bu nurlarning fazoviy aralashishi desak bo‘ladi.</a:t>
            </a:r>
            <a:endParaRPr lang="ru-RU" sz="1800" kern="1400" dirty="0">
              <a:effectLst/>
              <a:latin typeface="TimesUZ"/>
              <a:ea typeface="Times New Roman" panose="02020603050405020304" pitchFamily="18" charset="0"/>
              <a:cs typeface="Times New Roman" panose="02020603050405020304" pitchFamily="18" charset="0"/>
            </a:endParaRPr>
          </a:p>
          <a:p>
            <a:pPr indent="90170" algn="just">
              <a:spcAft>
                <a:spcPts val="0"/>
              </a:spcAft>
            </a:pP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uz-Cyrl-UZ" sz="1800" kern="14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jadvalda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aniqlangan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yangi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qalamlar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yoki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flomaster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yordamida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tasvirlanishi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kerak.Xromatik</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ranglarni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qo‘shganda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hosil</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bo‘lgan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yangi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jadvalda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ko‘rsatil</a:t>
            </a:r>
            <a:r>
              <a:rPr lang="uz-Cyrl-UZ" sz="1800" kern="1400" dirty="0">
                <a:effectLst/>
                <a:latin typeface="Times New Roman" panose="02020603050405020304" pitchFamily="18" charset="0"/>
                <a:ea typeface="Times New Roman" panose="02020603050405020304" pitchFamily="18" charset="0"/>
                <a:cs typeface="Times New Roman" panose="02020603050405020304" pitchFamily="18" charset="0"/>
              </a:rPr>
              <a:t>adi.</a:t>
            </a:r>
            <a:endParaRPr lang="ru-RU" sz="1800" kern="1400" dirty="0">
              <a:effectLst/>
              <a:latin typeface="TimesUZ"/>
              <a:ea typeface="Times New Roman" panose="02020603050405020304" pitchFamily="18" charset="0"/>
              <a:cs typeface="Times New Roman" panose="02020603050405020304" pitchFamily="18" charset="0"/>
            </a:endParaRPr>
          </a:p>
          <a:p>
            <a:pPr algn="just">
              <a:lnSpc>
                <a:spcPct val="115000"/>
              </a:lnSpc>
              <a:spcBef>
                <a:spcPts val="1010"/>
              </a:spcBef>
              <a:spcAft>
                <a:spcPts val="1000"/>
              </a:spcAft>
            </a:pP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69017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BAE0483-9AEC-6BBC-64B7-FB7AA734FA14}"/>
              </a:ext>
            </a:extLst>
          </p:cNvPr>
          <p:cNvSpPr txBox="1"/>
          <p:nvPr/>
        </p:nvSpPr>
        <p:spPr>
          <a:xfrm>
            <a:off x="467544" y="2053878"/>
            <a:ext cx="7992888" cy="2092881"/>
          </a:xfrm>
          <a:prstGeom prst="rect">
            <a:avLst/>
          </a:prstGeom>
          <a:noFill/>
        </p:spPr>
        <p:txBody>
          <a:bodyPr wrap="square">
            <a:spAutoFit/>
          </a:bodyPr>
          <a:lstStyle/>
          <a:p>
            <a:pPr algn="just"/>
            <a:r>
              <a:rPr lang="en-US" sz="2800" dirty="0">
                <a:effectLst/>
                <a:latin typeface="Times New Roman" panose="02020603050405020304" pitchFamily="18" charset="0"/>
                <a:ea typeface="Times New Roman" panose="02020603050405020304" pitchFamily="18" charset="0"/>
              </a:rPr>
              <a:t>	</a:t>
            </a:r>
            <a:r>
              <a:rPr lang="uz-Cyrl-UZ" sz="1800" kern="1400"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Uchta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xromatik</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qo‘shganda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hosil</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bo‘lgan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yangi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jadvalda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ko‘rsatiladi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kern="1400" dirty="0">
              <a:effectLst/>
              <a:latin typeface="TimesUZ"/>
              <a:ea typeface="Times New Roman" panose="02020603050405020304" pitchFamily="18" charset="0"/>
              <a:cs typeface="Times New Roman" panose="02020603050405020304" pitchFamily="18" charset="0"/>
            </a:endParaRPr>
          </a:p>
          <a:p>
            <a:pPr algn="just"/>
            <a:endParaRPr lang="en-US" sz="2800" dirty="0">
              <a:effectLst/>
              <a:latin typeface="Times New Roman" panose="02020603050405020304" pitchFamily="18" charset="0"/>
              <a:ea typeface="Times New Roman" panose="02020603050405020304" pitchFamily="18" charset="0"/>
            </a:endParaRPr>
          </a:p>
          <a:p>
            <a:pPr algn="just"/>
            <a:endParaRPr lang="en-US" sz="2800" dirty="0">
              <a:latin typeface="Times New Roman" panose="02020603050405020304" pitchFamily="18" charset="0"/>
              <a:ea typeface="Times New Roman" panose="02020603050405020304" pitchFamily="18" charset="0"/>
            </a:endParaRPr>
          </a:p>
          <a:p>
            <a:pPr algn="just"/>
            <a:endParaRPr lang="ru-RU" sz="2800" dirty="0">
              <a:effectLst/>
              <a:latin typeface="Times New Roman" panose="02020603050405020304" pitchFamily="18" charset="0"/>
              <a:ea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id="{4F0E4D9A-9B91-46FC-D101-3C4BA2013795}"/>
              </a:ext>
            </a:extLst>
          </p:cNvPr>
          <p:cNvGraphicFramePr>
            <a:graphicFrameLocks noGrp="1"/>
          </p:cNvGraphicFramePr>
          <p:nvPr>
            <p:extLst>
              <p:ext uri="{D42A27DB-BD31-4B8C-83A1-F6EECF244321}">
                <p14:modId xmlns:p14="http://schemas.microsoft.com/office/powerpoint/2010/main" val="1219417528"/>
              </p:ext>
            </p:extLst>
          </p:nvPr>
        </p:nvGraphicFramePr>
        <p:xfrm>
          <a:off x="2615565" y="201252"/>
          <a:ext cx="3150870" cy="1715580"/>
        </p:xfrm>
        <a:graphic>
          <a:graphicData uri="http://schemas.openxmlformats.org/drawingml/2006/table">
            <a:tbl>
              <a:tblPr firstRow="1" firstCol="1" bandRow="1">
                <a:tableStyleId>{5C22544A-7EE6-4342-B048-85BDC9FD1C3A}</a:tableStyleId>
              </a:tblPr>
              <a:tblGrid>
                <a:gridCol w="450215">
                  <a:extLst>
                    <a:ext uri="{9D8B030D-6E8A-4147-A177-3AD203B41FA5}">
                      <a16:colId xmlns:a16="http://schemas.microsoft.com/office/drawing/2014/main" val="653395469"/>
                    </a:ext>
                  </a:extLst>
                </a:gridCol>
                <a:gridCol w="450215">
                  <a:extLst>
                    <a:ext uri="{9D8B030D-6E8A-4147-A177-3AD203B41FA5}">
                      <a16:colId xmlns:a16="http://schemas.microsoft.com/office/drawing/2014/main" val="1814942637"/>
                    </a:ext>
                  </a:extLst>
                </a:gridCol>
                <a:gridCol w="447675">
                  <a:extLst>
                    <a:ext uri="{9D8B030D-6E8A-4147-A177-3AD203B41FA5}">
                      <a16:colId xmlns:a16="http://schemas.microsoft.com/office/drawing/2014/main" val="3480699828"/>
                    </a:ext>
                  </a:extLst>
                </a:gridCol>
                <a:gridCol w="452120">
                  <a:extLst>
                    <a:ext uri="{9D8B030D-6E8A-4147-A177-3AD203B41FA5}">
                      <a16:colId xmlns:a16="http://schemas.microsoft.com/office/drawing/2014/main" val="2049922801"/>
                    </a:ext>
                  </a:extLst>
                </a:gridCol>
                <a:gridCol w="450215">
                  <a:extLst>
                    <a:ext uri="{9D8B030D-6E8A-4147-A177-3AD203B41FA5}">
                      <a16:colId xmlns:a16="http://schemas.microsoft.com/office/drawing/2014/main" val="1690590175"/>
                    </a:ext>
                  </a:extLst>
                </a:gridCol>
                <a:gridCol w="450215">
                  <a:extLst>
                    <a:ext uri="{9D8B030D-6E8A-4147-A177-3AD203B41FA5}">
                      <a16:colId xmlns:a16="http://schemas.microsoft.com/office/drawing/2014/main" val="3180427080"/>
                    </a:ext>
                  </a:extLst>
                </a:gridCol>
                <a:gridCol w="450215">
                  <a:extLst>
                    <a:ext uri="{9D8B030D-6E8A-4147-A177-3AD203B41FA5}">
                      <a16:colId xmlns:a16="http://schemas.microsoft.com/office/drawing/2014/main" val="2720356973"/>
                    </a:ext>
                  </a:extLst>
                </a:gridCol>
              </a:tblGrid>
              <a:tr h="0">
                <a:tc>
                  <a:txBody>
                    <a:bodyPr/>
                    <a:lstStyle/>
                    <a:p>
                      <a:pPr algn="just">
                        <a:lnSpc>
                          <a:spcPct val="107000"/>
                        </a:lnSpc>
                        <a:spcAft>
                          <a:spcPts val="0"/>
                        </a:spcAft>
                      </a:pPr>
                      <a:r>
                        <a:rPr lang="ru-RU" sz="1400" kern="1400">
                          <a:effectLst/>
                        </a:rPr>
                        <a:t>ya/</a:t>
                      </a:r>
                      <a:r>
                        <a:rPr lang="uz-Cyrl-UZ" sz="1400" kern="1400">
                          <a:effectLst/>
                        </a:rPr>
                        <a:t>q</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20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40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60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80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uz-Cyrl-UZ" sz="1400" kern="1400">
                          <a:effectLst/>
                        </a:rPr>
                        <a:t>100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70449163"/>
                  </a:ext>
                </a:extLst>
              </a:tr>
              <a:tr h="0">
                <a:tc>
                  <a:txBody>
                    <a:bodyPr/>
                    <a:lstStyle/>
                    <a:p>
                      <a:pPr algn="just">
                        <a:lnSpc>
                          <a:spcPct val="107000"/>
                        </a:lnSpc>
                        <a:spcAft>
                          <a:spcPts val="0"/>
                        </a:spcAft>
                      </a:pPr>
                      <a:r>
                        <a:rPr lang="ru-RU" sz="1400" kern="1400">
                          <a:effectLst/>
                        </a:rPr>
                        <a:t>100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4832709"/>
                  </a:ext>
                </a:extLst>
              </a:tr>
              <a:tr h="0">
                <a:tc>
                  <a:txBody>
                    <a:bodyPr/>
                    <a:lstStyle/>
                    <a:p>
                      <a:pPr algn="just">
                        <a:lnSpc>
                          <a:spcPct val="107000"/>
                        </a:lnSpc>
                        <a:spcAft>
                          <a:spcPts val="0"/>
                        </a:spcAft>
                      </a:pPr>
                      <a:r>
                        <a:rPr lang="ru-RU" sz="1400" kern="1400">
                          <a:effectLst/>
                        </a:rPr>
                        <a:t>80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dirty="0">
                          <a:effectLst/>
                        </a:rPr>
                        <a:t> </a:t>
                      </a:r>
                      <a:endParaRPr lang="ru-RU" sz="1200" kern="1400" dirty="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9100495"/>
                  </a:ext>
                </a:extLst>
              </a:tr>
              <a:tr h="147955">
                <a:tc>
                  <a:txBody>
                    <a:bodyPr/>
                    <a:lstStyle/>
                    <a:p>
                      <a:pPr algn="just">
                        <a:lnSpc>
                          <a:spcPct val="107000"/>
                        </a:lnSpc>
                        <a:spcAft>
                          <a:spcPts val="0"/>
                        </a:spcAft>
                      </a:pPr>
                      <a:r>
                        <a:rPr lang="ru-RU" sz="1400" kern="1400">
                          <a:effectLst/>
                        </a:rPr>
                        <a:t>60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5133734"/>
                  </a:ext>
                </a:extLst>
              </a:tr>
              <a:tr h="0">
                <a:tc>
                  <a:txBody>
                    <a:bodyPr/>
                    <a:lstStyle/>
                    <a:p>
                      <a:pPr algn="just">
                        <a:lnSpc>
                          <a:spcPct val="107000"/>
                        </a:lnSpc>
                        <a:spcAft>
                          <a:spcPts val="0"/>
                        </a:spcAft>
                      </a:pPr>
                      <a:r>
                        <a:rPr lang="ru-RU" sz="1400" kern="1400">
                          <a:effectLst/>
                        </a:rPr>
                        <a:t>40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63759338"/>
                  </a:ext>
                </a:extLst>
              </a:tr>
              <a:tr h="0">
                <a:tc>
                  <a:txBody>
                    <a:bodyPr/>
                    <a:lstStyle/>
                    <a:p>
                      <a:pPr algn="just">
                        <a:lnSpc>
                          <a:spcPct val="107000"/>
                        </a:lnSpc>
                        <a:spcAft>
                          <a:spcPts val="0"/>
                        </a:spcAft>
                      </a:pPr>
                      <a:r>
                        <a:rPr lang="ru-RU" sz="1400" kern="1400">
                          <a:effectLst/>
                        </a:rPr>
                        <a:t>20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58309568"/>
                  </a:ext>
                </a:extLst>
              </a:tr>
              <a:tr h="0">
                <a:tc>
                  <a:txBody>
                    <a:bodyPr/>
                    <a:lstStyle/>
                    <a:p>
                      <a:pPr algn="just">
                        <a:lnSpc>
                          <a:spcPct val="107000"/>
                        </a:lnSpc>
                        <a:spcAft>
                          <a:spcPts val="0"/>
                        </a:spcAft>
                      </a:pPr>
                      <a:r>
                        <a:rPr lang="uz-Cyrl-UZ" sz="1400" kern="1400">
                          <a:effectLst/>
                        </a:rPr>
                        <a:t>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dirty="0">
                          <a:effectLst/>
                        </a:rPr>
                        <a:t> </a:t>
                      </a:r>
                      <a:endParaRPr lang="ru-RU" sz="1200" kern="1400" dirty="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46362819"/>
                  </a:ext>
                </a:extLst>
              </a:tr>
            </a:tbl>
          </a:graphicData>
        </a:graphic>
      </p:graphicFrame>
      <p:graphicFrame>
        <p:nvGraphicFramePr>
          <p:cNvPr id="3" name="Таблица 2">
            <a:extLst>
              <a:ext uri="{FF2B5EF4-FFF2-40B4-BE49-F238E27FC236}">
                <a16:creationId xmlns:a16="http://schemas.microsoft.com/office/drawing/2014/main" id="{8CC68007-CE40-D347-78D6-EE102FB1C50B}"/>
              </a:ext>
            </a:extLst>
          </p:cNvPr>
          <p:cNvGraphicFramePr>
            <a:graphicFrameLocks noGrp="1"/>
          </p:cNvGraphicFramePr>
          <p:nvPr/>
        </p:nvGraphicFramePr>
        <p:xfrm>
          <a:off x="2120900" y="3496913"/>
          <a:ext cx="4140200" cy="1306449"/>
        </p:xfrm>
        <a:graphic>
          <a:graphicData uri="http://schemas.openxmlformats.org/drawingml/2006/table">
            <a:tbl>
              <a:tblPr firstRow="1" firstCol="1" bandRow="1">
                <a:tableStyleId>{5C22544A-7EE6-4342-B048-85BDC9FD1C3A}</a:tableStyleId>
              </a:tblPr>
              <a:tblGrid>
                <a:gridCol w="630555">
                  <a:extLst>
                    <a:ext uri="{9D8B030D-6E8A-4147-A177-3AD203B41FA5}">
                      <a16:colId xmlns:a16="http://schemas.microsoft.com/office/drawing/2014/main" val="2013000136"/>
                    </a:ext>
                  </a:extLst>
                </a:gridCol>
                <a:gridCol w="723900">
                  <a:extLst>
                    <a:ext uri="{9D8B030D-6E8A-4147-A177-3AD203B41FA5}">
                      <a16:colId xmlns:a16="http://schemas.microsoft.com/office/drawing/2014/main" val="3978749874"/>
                    </a:ext>
                  </a:extLst>
                </a:gridCol>
                <a:gridCol w="809625">
                  <a:extLst>
                    <a:ext uri="{9D8B030D-6E8A-4147-A177-3AD203B41FA5}">
                      <a16:colId xmlns:a16="http://schemas.microsoft.com/office/drawing/2014/main" val="2632242076"/>
                    </a:ext>
                  </a:extLst>
                </a:gridCol>
                <a:gridCol w="809625">
                  <a:extLst>
                    <a:ext uri="{9D8B030D-6E8A-4147-A177-3AD203B41FA5}">
                      <a16:colId xmlns:a16="http://schemas.microsoft.com/office/drawing/2014/main" val="1791009508"/>
                    </a:ext>
                  </a:extLst>
                </a:gridCol>
                <a:gridCol w="1166495">
                  <a:extLst>
                    <a:ext uri="{9D8B030D-6E8A-4147-A177-3AD203B41FA5}">
                      <a16:colId xmlns:a16="http://schemas.microsoft.com/office/drawing/2014/main" val="1321668364"/>
                    </a:ext>
                  </a:extLst>
                </a:gridCol>
              </a:tblGrid>
              <a:tr h="196850">
                <a:tc rowSpan="2">
                  <a:txBody>
                    <a:bodyPr/>
                    <a:lstStyle/>
                    <a:p>
                      <a:pPr algn="just">
                        <a:lnSpc>
                          <a:spcPct val="107000"/>
                        </a:lnSpc>
                        <a:spcAft>
                          <a:spcPts val="0"/>
                        </a:spcAft>
                      </a:pPr>
                      <a:r>
                        <a:rPr lang="ru-RU" sz="1400" kern="1400">
                          <a:effectLst/>
                        </a:rPr>
                        <a:t>№№</a:t>
                      </a:r>
                      <a:endParaRPr lang="ru-RU" sz="1200" kern="1400">
                        <a:effectLst/>
                      </a:endParaRPr>
                    </a:p>
                    <a:p>
                      <a:pPr algn="just">
                        <a:lnSpc>
                          <a:spcPct val="107000"/>
                        </a:lnSpc>
                        <a:spcAft>
                          <a:spcPts val="0"/>
                        </a:spcAft>
                      </a:pPr>
                      <a:r>
                        <a:rPr lang="ru-RU" sz="1400" kern="1400">
                          <a:effectLst/>
                        </a:rPr>
                        <a:t>p.p</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gridSpan="3">
                  <a:txBody>
                    <a:bodyPr/>
                    <a:lstStyle/>
                    <a:p>
                      <a:pPr algn="just">
                        <a:lnSpc>
                          <a:spcPct val="107000"/>
                        </a:lnSpc>
                        <a:spcAft>
                          <a:spcPts val="0"/>
                        </a:spcAft>
                      </a:pPr>
                      <a:r>
                        <a:rPr lang="ru-RU" sz="1400" kern="1400">
                          <a:effectLst/>
                        </a:rPr>
                        <a:t>Asosiy ranglarni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rowSpan="2">
                  <a:txBody>
                    <a:bodyPr/>
                    <a:lstStyle/>
                    <a:p>
                      <a:pPr algn="just">
                        <a:lnSpc>
                          <a:spcPct val="107000"/>
                        </a:lnSpc>
                        <a:spcAft>
                          <a:spcPts val="0"/>
                        </a:spcAft>
                      </a:pPr>
                      <a:r>
                        <a:rPr lang="ru-RU" sz="1400" kern="1400">
                          <a:effectLst/>
                        </a:rPr>
                        <a:t>Y</a:t>
                      </a:r>
                      <a:r>
                        <a:rPr lang="en-US" sz="1400" kern="1400">
                          <a:effectLst/>
                        </a:rPr>
                        <a:t>a</a:t>
                      </a:r>
                      <a:r>
                        <a:rPr lang="ru-RU" sz="1400" kern="1400">
                          <a:effectLst/>
                        </a:rPr>
                        <a:t>ngi rang</a:t>
                      </a:r>
                      <a:r>
                        <a:rPr lang="uz-Cyrl-UZ" sz="1400" kern="1400">
                          <a:effectLst/>
                        </a:rPr>
                        <a:t>ni </a:t>
                      </a:r>
                      <a:endParaRPr lang="ru-RU" sz="1200" kern="1400">
                        <a:effectLst/>
                      </a:endParaRPr>
                    </a:p>
                    <a:p>
                      <a:pPr algn="just">
                        <a:lnSpc>
                          <a:spcPct val="107000"/>
                        </a:lnSpc>
                        <a:spcAft>
                          <a:spcPts val="0"/>
                        </a:spcAft>
                      </a:pPr>
                      <a:r>
                        <a:rPr lang="uz-Cyrl-UZ" sz="1400" kern="1400">
                          <a:effectLst/>
                        </a:rPr>
                        <a:t>tusi</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0322807"/>
                  </a:ext>
                </a:extLst>
              </a:tr>
              <a:tr h="127000">
                <a:tc vMerge="1">
                  <a:txBody>
                    <a:bodyPr/>
                    <a:lstStyle/>
                    <a:p>
                      <a:endParaRPr lang="ru-RU"/>
                    </a:p>
                  </a:txBody>
                  <a:tcPr/>
                </a:tc>
                <a:tc>
                  <a:txBody>
                    <a:bodyPr/>
                    <a:lstStyle/>
                    <a:p>
                      <a:pPr algn="just">
                        <a:lnSpc>
                          <a:spcPct val="107000"/>
                        </a:lnSpc>
                        <a:spcAft>
                          <a:spcPts val="0"/>
                        </a:spcAft>
                      </a:pPr>
                      <a:r>
                        <a:rPr lang="ru-RU" sz="1400" kern="1400">
                          <a:effectLst/>
                        </a:rPr>
                        <a:t>qizil</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yashil</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ko‘k</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2234174674"/>
                  </a:ext>
                </a:extLst>
              </a:tr>
              <a:tr h="0">
                <a:tc>
                  <a:txBody>
                    <a:bodyPr/>
                    <a:lstStyle/>
                    <a:p>
                      <a:pPr algn="ctr">
                        <a:lnSpc>
                          <a:spcPct val="107000"/>
                        </a:lnSpc>
                        <a:spcAft>
                          <a:spcPts val="0"/>
                        </a:spcAft>
                      </a:pPr>
                      <a:r>
                        <a:rPr lang="ru-RU" sz="1400" kern="1400">
                          <a:effectLst/>
                        </a:rPr>
                        <a:t>1</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kern="1400">
                          <a:effectLst/>
                        </a:rPr>
                        <a:t>50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kern="1400">
                          <a:effectLst/>
                        </a:rPr>
                        <a:t>25</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kern="1400">
                          <a:effectLst/>
                        </a:rPr>
                        <a:t>25</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78578728"/>
                  </a:ext>
                </a:extLst>
              </a:tr>
              <a:tr h="0">
                <a:tc>
                  <a:txBody>
                    <a:bodyPr/>
                    <a:lstStyle/>
                    <a:p>
                      <a:pPr algn="ctr">
                        <a:lnSpc>
                          <a:spcPct val="107000"/>
                        </a:lnSpc>
                        <a:spcAft>
                          <a:spcPts val="0"/>
                        </a:spcAft>
                      </a:pPr>
                      <a:r>
                        <a:rPr lang="ru-RU" sz="1400" kern="1400">
                          <a:effectLst/>
                        </a:rPr>
                        <a:t>2</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kern="1400">
                          <a:effectLst/>
                        </a:rPr>
                        <a:t>25</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kern="1400">
                          <a:effectLst/>
                        </a:rPr>
                        <a:t>50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kern="1400">
                          <a:effectLst/>
                        </a:rPr>
                        <a:t>25</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a:effectLst/>
                        </a:rPr>
                        <a:t> </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71700486"/>
                  </a:ext>
                </a:extLst>
              </a:tr>
              <a:tr h="0">
                <a:tc>
                  <a:txBody>
                    <a:bodyPr/>
                    <a:lstStyle/>
                    <a:p>
                      <a:pPr algn="ctr">
                        <a:lnSpc>
                          <a:spcPct val="107000"/>
                        </a:lnSpc>
                        <a:spcAft>
                          <a:spcPts val="0"/>
                        </a:spcAft>
                      </a:pPr>
                      <a:r>
                        <a:rPr lang="ru-RU" sz="1400" kern="1400">
                          <a:effectLst/>
                        </a:rPr>
                        <a:t>3</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kern="1400">
                          <a:effectLst/>
                        </a:rPr>
                        <a:t>25</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kern="1400">
                          <a:effectLst/>
                        </a:rPr>
                        <a:t>25</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kern="1400">
                          <a:effectLst/>
                        </a:rPr>
                        <a:t>50</a:t>
                      </a:r>
                      <a:endParaRPr lang="ru-RU" sz="1200" kern="1400">
                        <a:effectLst/>
                        <a:latin typeface="TimesUZ"/>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kern="1400" dirty="0">
                          <a:effectLst/>
                        </a:rPr>
                        <a:t> </a:t>
                      </a:r>
                      <a:endParaRPr lang="ru-RU" sz="1200" kern="1400" dirty="0">
                        <a:effectLst/>
                        <a:latin typeface="TimesUZ"/>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0596348"/>
                  </a:ext>
                </a:extLst>
              </a:tr>
            </a:tbl>
          </a:graphicData>
        </a:graphic>
      </p:graphicFrame>
    </p:spTree>
    <p:extLst>
      <p:ext uri="{BB962C8B-B14F-4D97-AF65-F5344CB8AC3E}">
        <p14:creationId xmlns:p14="http://schemas.microsoft.com/office/powerpoint/2010/main" val="62532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317E71D-CC2D-4BC5-95D2-D98319C32B7D}"/>
              </a:ext>
            </a:extLst>
          </p:cNvPr>
          <p:cNvSpPr>
            <a:spLocks noGrp="1"/>
          </p:cNvSpPr>
          <p:nvPr>
            <p:ph sz="quarter" idx="1"/>
          </p:nvPr>
        </p:nvSpPr>
        <p:spPr>
          <a:xfrm>
            <a:off x="513080" y="886061"/>
            <a:ext cx="7467600" cy="5783299"/>
          </a:xfrm>
        </p:spPr>
        <p:txBody>
          <a:bodyPr/>
          <a:lstStyle/>
          <a:p>
            <a:pPr algn="just">
              <a:spcAft>
                <a:spcPts val="0"/>
              </a:spcAft>
            </a:pPr>
            <a:r>
              <a:rPr lang="uz-Cyrl-UZ" sz="1800" b="1" kern="1400" dirty="0">
                <a:effectLst/>
                <a:latin typeface="Times New Roman" panose="02020603050405020304" pitchFamily="18" charset="0"/>
                <a:ea typeface="Times New Roman" panose="02020603050405020304" pitchFamily="18" charset="0"/>
                <a:cs typeface="Times New Roman" panose="02020603050405020304" pitchFamily="18" charset="0"/>
              </a:rPr>
              <a:t>2-vazifa</a:t>
            </a:r>
            <a:r>
              <a:rPr lang="uz-Cyrl-UZ"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Xromatik rangga axromatik ranglar: oq va qorani qo‘shganda rangning to‘yinganlik va ochlik darajasi o‘zgarishi o‘rganilsin.</a:t>
            </a:r>
            <a:endParaRPr lang="ru-RU" sz="1800" kern="1400" dirty="0">
              <a:effectLst/>
              <a:latin typeface="TimesUZ"/>
              <a:ea typeface="Times New Roman" panose="02020603050405020304" pitchFamily="18" charset="0"/>
              <a:cs typeface="Times New Roman" panose="02020603050405020304" pitchFamily="18" charset="0"/>
            </a:endParaRPr>
          </a:p>
          <a:p>
            <a:pPr algn="just">
              <a:spcAft>
                <a:spcPts val="0"/>
              </a:spcAft>
            </a:pPr>
            <a:r>
              <a:rPr lang="uz-Cyrl-UZ" sz="1800" kern="1400" dirty="0">
                <a:effectLst/>
                <a:latin typeface="Times New Roman" panose="02020603050405020304" pitchFamily="18" charset="0"/>
                <a:ea typeface="Times New Roman" panose="02020603050405020304" pitchFamily="18" charset="0"/>
                <a:cs typeface="Times New Roman" panose="02020603050405020304" pitchFamily="18" charset="0"/>
              </a:rPr>
              <a:t>Ish bajarishda quyidagi xromatik ranglardan iborat xromatik doira olinadi: qizil, yashil, sariq va h.k. Maksvell kolorimetrga oldin xromatik doirani o‘rnatib keyin oq rangli doirada kerakli % nisbati tanlanadi. Rangni ochlik darajasi tusiga qarab o‘zgarishi 1 rasmda aks ettirilishi lozim.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Keyin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yana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tanlangan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xromatik</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doirani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o‘rnatib</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unga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kerakli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miqdorda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qora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rang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qo‘shiladi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Natijalar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rasmda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aks</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ettiriladi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Qora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va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oq</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doiralarni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kerakli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nisbatalarda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aralashtirib</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piramidani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gorizontal</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kvadratlarda</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olingan</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axromatik</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ranglar</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aks</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ettiriladi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kern="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ru-RU" sz="1800" kern="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Oq</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cs typeface="Times New Roman" panose="02020603050405020304" pitchFamily="18" charset="0"/>
              </a:rPr>
              <a:t>rangni</a:t>
            </a:r>
            <a:r>
              <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kern="1400" dirty="0">
              <a:effectLst/>
              <a:latin typeface="TimesUZ"/>
              <a:ea typeface="Times New Roman" panose="02020603050405020304" pitchFamily="18" charset="0"/>
              <a:cs typeface="Times New Roman" panose="02020603050405020304" pitchFamily="18" charset="0"/>
            </a:endParaRPr>
          </a:p>
          <a:p>
            <a:r>
              <a:rPr lang="en-US" sz="1800" kern="1400" dirty="0">
                <a:effectLst/>
                <a:latin typeface="Times New Roman" panose="02020603050405020304" pitchFamily="18" charset="0"/>
                <a:ea typeface="Times New Roman" panose="02020603050405020304" pitchFamily="18" charset="0"/>
              </a:rPr>
              <a:t>	                  20%                              20%</a:t>
            </a:r>
            <a:endParaRPr lang="en-US" sz="1800" kern="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1800" kern="1400" dirty="0">
                <a:effectLst/>
                <a:latin typeface="TimesUZ"/>
                <a:ea typeface="Times New Roman" panose="02020603050405020304" pitchFamily="18" charset="0"/>
                <a:cs typeface="Times New Roman" panose="02020603050405020304" pitchFamily="18" charset="0"/>
              </a:rPr>
              <a:t>                        </a:t>
            </a:r>
            <a:r>
              <a:rPr lang="en-US" sz="1800" kern="1400" dirty="0">
                <a:effectLst/>
                <a:latin typeface="Times New Roman" panose="02020603050405020304" pitchFamily="18" charset="0"/>
                <a:ea typeface="Times New Roman" panose="02020603050405020304" pitchFamily="18" charset="0"/>
              </a:rPr>
              <a:t>40%</a:t>
            </a:r>
            <a:r>
              <a:rPr lang="en-US" sz="1800" kern="1400" dirty="0">
                <a:effectLst/>
                <a:latin typeface="TimesUZ"/>
                <a:ea typeface="Times New Roman" panose="02020603050405020304" pitchFamily="18" charset="0"/>
                <a:cs typeface="Times New Roman" panose="02020603050405020304" pitchFamily="18" charset="0"/>
              </a:rPr>
              <a:t>                                         </a:t>
            </a:r>
            <a:r>
              <a:rPr lang="en-US" sz="1800" kern="1400" dirty="0">
                <a:effectLst/>
                <a:latin typeface="Times New Roman" panose="02020603050405020304" pitchFamily="18" charset="0"/>
                <a:ea typeface="Times New Roman" panose="02020603050405020304" pitchFamily="18" charset="0"/>
              </a:rPr>
              <a:t>40% </a:t>
            </a:r>
            <a:r>
              <a:rPr lang="en-US" sz="1800" kern="1400" dirty="0" err="1">
                <a:effectLst/>
                <a:latin typeface="Times New Roman" panose="02020603050405020304" pitchFamily="18" charset="0"/>
                <a:ea typeface="Times New Roman" panose="02020603050405020304" pitchFamily="18" charset="0"/>
              </a:rPr>
              <a:t>Qora</a:t>
            </a:r>
            <a:r>
              <a:rPr lang="en-US" sz="1800" kern="1400" dirty="0">
                <a:effectLst/>
                <a:latin typeface="Times New Roman" panose="02020603050405020304" pitchFamily="18" charset="0"/>
                <a:ea typeface="Times New Roman" panose="02020603050405020304" pitchFamily="18" charset="0"/>
              </a:rPr>
              <a:t> </a:t>
            </a:r>
            <a:r>
              <a:rPr lang="en-US" sz="1800" kern="1400" dirty="0" err="1">
                <a:effectLst/>
                <a:latin typeface="Times New Roman" panose="02020603050405020304" pitchFamily="18" charset="0"/>
                <a:ea typeface="Times New Roman" panose="02020603050405020304" pitchFamily="18" charset="0"/>
              </a:rPr>
              <a:t>rangni</a:t>
            </a:r>
            <a:r>
              <a:rPr lang="en-US" sz="1800" kern="1400" dirty="0">
                <a:effectLst/>
                <a:latin typeface="Times New Roman" panose="02020603050405020304" pitchFamily="18" charset="0"/>
                <a:ea typeface="Times New Roman" panose="02020603050405020304" pitchFamily="18" charset="0"/>
              </a:rPr>
              <a:t> %</a:t>
            </a:r>
            <a:endParaRPr lang="ru-RU" sz="1800" kern="1400" dirty="0">
              <a:effectLst/>
              <a:latin typeface="TimesUZ"/>
              <a:ea typeface="Times New Roman" panose="02020603050405020304" pitchFamily="18" charset="0"/>
              <a:cs typeface="Times New Roman" panose="02020603050405020304" pitchFamily="18" charset="0"/>
            </a:endParaRPr>
          </a:p>
          <a:p>
            <a:r>
              <a:rPr lang="en-US" sz="1800" kern="1400" dirty="0">
                <a:effectLst/>
                <a:latin typeface="Times New Roman" panose="02020603050405020304" pitchFamily="18" charset="0"/>
                <a:ea typeface="Times New Roman" panose="02020603050405020304" pitchFamily="18" charset="0"/>
              </a:rPr>
              <a:t>                 60%                                                           60%</a:t>
            </a:r>
            <a:endParaRPr lang="ru-RU" dirty="0"/>
          </a:p>
        </p:txBody>
      </p:sp>
      <p:sp>
        <p:nvSpPr>
          <p:cNvPr id="7" name="Прямоугольник 6">
            <a:extLst>
              <a:ext uri="{FF2B5EF4-FFF2-40B4-BE49-F238E27FC236}">
                <a16:creationId xmlns:a16="http://schemas.microsoft.com/office/drawing/2014/main" id="{D016CBB4-5B23-3FBB-B3B3-92349B91DD05}"/>
              </a:ext>
            </a:extLst>
          </p:cNvPr>
          <p:cNvSpPr>
            <a:spLocks noChangeArrowheads="1"/>
          </p:cNvSpPr>
          <p:nvPr/>
        </p:nvSpPr>
        <p:spPr bwMode="auto">
          <a:xfrm>
            <a:off x="2411760" y="5174714"/>
            <a:ext cx="398145"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17" name="Rectangle 14">
            <a:extLst>
              <a:ext uri="{FF2B5EF4-FFF2-40B4-BE49-F238E27FC236}">
                <a16:creationId xmlns:a16="http://schemas.microsoft.com/office/drawing/2014/main" id="{FDD71447-A55D-F8C6-1C02-833CD4B6DA37}"/>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0" name="Rectangle 17">
            <a:extLst>
              <a:ext uri="{FF2B5EF4-FFF2-40B4-BE49-F238E27FC236}">
                <a16:creationId xmlns:a16="http://schemas.microsoft.com/office/drawing/2014/main" id="{D0717AA2-DC4B-060C-D079-136D347C630C}"/>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24" name="Прямоугольник 23">
            <a:extLst>
              <a:ext uri="{FF2B5EF4-FFF2-40B4-BE49-F238E27FC236}">
                <a16:creationId xmlns:a16="http://schemas.microsoft.com/office/drawing/2014/main" id="{977C2E5B-398B-1D2C-C29B-FD9D95AB9281}"/>
              </a:ext>
            </a:extLst>
          </p:cNvPr>
          <p:cNvSpPr>
            <a:spLocks noChangeArrowheads="1"/>
          </p:cNvSpPr>
          <p:nvPr/>
        </p:nvSpPr>
        <p:spPr bwMode="auto">
          <a:xfrm>
            <a:off x="3227705" y="4598650"/>
            <a:ext cx="398145"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25" name="Прямоугольник 24">
            <a:extLst>
              <a:ext uri="{FF2B5EF4-FFF2-40B4-BE49-F238E27FC236}">
                <a16:creationId xmlns:a16="http://schemas.microsoft.com/office/drawing/2014/main" id="{D1214A51-4567-79A6-704A-959EA8A0E154}"/>
              </a:ext>
            </a:extLst>
          </p:cNvPr>
          <p:cNvSpPr>
            <a:spLocks noChangeArrowheads="1"/>
          </p:cNvSpPr>
          <p:nvPr/>
        </p:nvSpPr>
        <p:spPr bwMode="auto">
          <a:xfrm>
            <a:off x="4060190" y="4598650"/>
            <a:ext cx="434340"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26" name="Прямоугольник 25">
            <a:extLst>
              <a:ext uri="{FF2B5EF4-FFF2-40B4-BE49-F238E27FC236}">
                <a16:creationId xmlns:a16="http://schemas.microsoft.com/office/drawing/2014/main" id="{C8E23908-2C09-621D-97E0-509455DEE84D}"/>
              </a:ext>
            </a:extLst>
          </p:cNvPr>
          <p:cNvSpPr>
            <a:spLocks noChangeArrowheads="1"/>
          </p:cNvSpPr>
          <p:nvPr/>
        </p:nvSpPr>
        <p:spPr bwMode="auto">
          <a:xfrm>
            <a:off x="4497700" y="4886682"/>
            <a:ext cx="434340"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27" name="Прямоугольник 26">
            <a:extLst>
              <a:ext uri="{FF2B5EF4-FFF2-40B4-BE49-F238E27FC236}">
                <a16:creationId xmlns:a16="http://schemas.microsoft.com/office/drawing/2014/main" id="{D7704496-F4A4-E102-A739-30B87F385BF1}"/>
              </a:ext>
            </a:extLst>
          </p:cNvPr>
          <p:cNvSpPr>
            <a:spLocks noChangeArrowheads="1"/>
          </p:cNvSpPr>
          <p:nvPr/>
        </p:nvSpPr>
        <p:spPr bwMode="auto">
          <a:xfrm>
            <a:off x="2805703" y="4869160"/>
            <a:ext cx="398145"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32" name="Прямоугольник 31">
            <a:extLst>
              <a:ext uri="{FF2B5EF4-FFF2-40B4-BE49-F238E27FC236}">
                <a16:creationId xmlns:a16="http://schemas.microsoft.com/office/drawing/2014/main" id="{DFCA46A2-A9C8-AF68-5233-74221EC36429}"/>
              </a:ext>
            </a:extLst>
          </p:cNvPr>
          <p:cNvSpPr>
            <a:spLocks noChangeArrowheads="1"/>
          </p:cNvSpPr>
          <p:nvPr/>
        </p:nvSpPr>
        <p:spPr bwMode="auto">
          <a:xfrm>
            <a:off x="3812540" y="5822786"/>
            <a:ext cx="434340"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33" name="Прямоугольник 32">
            <a:extLst>
              <a:ext uri="{FF2B5EF4-FFF2-40B4-BE49-F238E27FC236}">
                <a16:creationId xmlns:a16="http://schemas.microsoft.com/office/drawing/2014/main" id="{07891836-89AB-64D1-6E6A-C9FBAD418B5A}"/>
              </a:ext>
            </a:extLst>
          </p:cNvPr>
          <p:cNvSpPr>
            <a:spLocks noChangeArrowheads="1"/>
          </p:cNvSpPr>
          <p:nvPr/>
        </p:nvSpPr>
        <p:spPr bwMode="auto">
          <a:xfrm>
            <a:off x="4603115" y="5822786"/>
            <a:ext cx="398145"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34" name="Прямоугольник 33">
            <a:extLst>
              <a:ext uri="{FF2B5EF4-FFF2-40B4-BE49-F238E27FC236}">
                <a16:creationId xmlns:a16="http://schemas.microsoft.com/office/drawing/2014/main" id="{105D2DC8-6A9B-38A3-400A-2D8596E596AB}"/>
              </a:ext>
            </a:extLst>
          </p:cNvPr>
          <p:cNvSpPr>
            <a:spLocks noChangeArrowheads="1"/>
          </p:cNvSpPr>
          <p:nvPr/>
        </p:nvSpPr>
        <p:spPr bwMode="auto">
          <a:xfrm>
            <a:off x="2987824" y="5822786"/>
            <a:ext cx="434340"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35" name="Прямоугольник 34">
            <a:extLst>
              <a:ext uri="{FF2B5EF4-FFF2-40B4-BE49-F238E27FC236}">
                <a16:creationId xmlns:a16="http://schemas.microsoft.com/office/drawing/2014/main" id="{730816DE-01E2-4EBE-1CC4-9B56C34ED2CD}"/>
              </a:ext>
            </a:extLst>
          </p:cNvPr>
          <p:cNvSpPr>
            <a:spLocks noChangeArrowheads="1"/>
          </p:cNvSpPr>
          <p:nvPr/>
        </p:nvSpPr>
        <p:spPr bwMode="auto">
          <a:xfrm>
            <a:off x="1979712" y="5805264"/>
            <a:ext cx="579120" cy="2705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36" name="Прямоугольник 35">
            <a:extLst>
              <a:ext uri="{FF2B5EF4-FFF2-40B4-BE49-F238E27FC236}">
                <a16:creationId xmlns:a16="http://schemas.microsoft.com/office/drawing/2014/main" id="{71910874-28DD-C616-2FE0-A9A137D36043}"/>
              </a:ext>
            </a:extLst>
          </p:cNvPr>
          <p:cNvSpPr>
            <a:spLocks noChangeArrowheads="1"/>
          </p:cNvSpPr>
          <p:nvPr/>
        </p:nvSpPr>
        <p:spPr bwMode="auto">
          <a:xfrm>
            <a:off x="5396845" y="5822786"/>
            <a:ext cx="615315"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40" name="Rectangle 37">
            <a:extLst>
              <a:ext uri="{FF2B5EF4-FFF2-40B4-BE49-F238E27FC236}">
                <a16:creationId xmlns:a16="http://schemas.microsoft.com/office/drawing/2014/main" id="{DEE2668F-FA98-617D-C6EA-75D7DF0AB8F1}"/>
              </a:ext>
            </a:extLst>
          </p:cNvPr>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43" name="Rectangle 40">
            <a:extLst>
              <a:ext uri="{FF2B5EF4-FFF2-40B4-BE49-F238E27FC236}">
                <a16:creationId xmlns:a16="http://schemas.microsoft.com/office/drawing/2014/main" id="{7A371EFE-0886-3F54-601F-F48DE52A312E}"/>
              </a:ext>
            </a:extLst>
          </p:cNvPr>
          <p:cNvSpPr>
            <a:spLocks noChangeArrowheads="1"/>
          </p:cNvSpPr>
          <p:nvPr/>
        </p:nvSpPr>
        <p:spPr bwMode="auto">
          <a:xfrm>
            <a:off x="-1389993" y="5589240"/>
            <a:ext cx="82141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80%		</a:t>
            </a:r>
            <a:r>
              <a:rPr kumimoji="0" lang="ru-RU"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80%</a:t>
            </a:r>
            <a:endParaRPr kumimoji="0" lang="ru-RU" altLang="ru-RU" sz="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80%           60%          40%           20%</a:t>
            </a:r>
            <a:endParaRPr kumimoji="0" lang="en-US" altLang="ru-RU" sz="1800" b="0" i="0" u="none" strike="noStrike" cap="none" normalizeH="0" baseline="0" dirty="0">
              <a:ln>
                <a:noFill/>
              </a:ln>
              <a:solidFill>
                <a:schemeClr val="tx1"/>
              </a:solidFill>
              <a:effectLst/>
              <a:latin typeface="Arial" panose="020B0604020202020204" pitchFamily="34" charset="0"/>
            </a:endParaRPr>
          </a:p>
        </p:txBody>
      </p:sp>
      <p:sp>
        <p:nvSpPr>
          <p:cNvPr id="2" name="Прямоугольник 1">
            <a:extLst>
              <a:ext uri="{FF2B5EF4-FFF2-40B4-BE49-F238E27FC236}">
                <a16:creationId xmlns:a16="http://schemas.microsoft.com/office/drawing/2014/main" id="{4A8EE36A-A8F7-7F28-34B2-8A04F225EEF4}"/>
              </a:ext>
            </a:extLst>
          </p:cNvPr>
          <p:cNvSpPr>
            <a:spLocks noChangeArrowheads="1"/>
          </p:cNvSpPr>
          <p:nvPr/>
        </p:nvSpPr>
        <p:spPr bwMode="auto">
          <a:xfrm>
            <a:off x="3633604" y="4293096"/>
            <a:ext cx="434340"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44" name="Прямоугольник 43">
            <a:extLst>
              <a:ext uri="{FF2B5EF4-FFF2-40B4-BE49-F238E27FC236}">
                <a16:creationId xmlns:a16="http://schemas.microsoft.com/office/drawing/2014/main" id="{BA120737-74EB-F99B-3EA7-C0B48637EDB0}"/>
              </a:ext>
            </a:extLst>
          </p:cNvPr>
          <p:cNvSpPr>
            <a:spLocks noChangeArrowheads="1"/>
          </p:cNvSpPr>
          <p:nvPr/>
        </p:nvSpPr>
        <p:spPr bwMode="auto">
          <a:xfrm>
            <a:off x="4932040" y="5157192"/>
            <a:ext cx="434340"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45" name="Прямоугольник 44">
            <a:extLst>
              <a:ext uri="{FF2B5EF4-FFF2-40B4-BE49-F238E27FC236}">
                <a16:creationId xmlns:a16="http://schemas.microsoft.com/office/drawing/2014/main" id="{2EF33932-525F-F345-9602-8D61BB675D2F}"/>
              </a:ext>
            </a:extLst>
          </p:cNvPr>
          <p:cNvSpPr>
            <a:spLocks noChangeArrowheads="1"/>
          </p:cNvSpPr>
          <p:nvPr/>
        </p:nvSpPr>
        <p:spPr bwMode="auto">
          <a:xfrm>
            <a:off x="2121436" y="5462746"/>
            <a:ext cx="434340"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46" name="Прямоугольник 45">
            <a:extLst>
              <a:ext uri="{FF2B5EF4-FFF2-40B4-BE49-F238E27FC236}">
                <a16:creationId xmlns:a16="http://schemas.microsoft.com/office/drawing/2014/main" id="{E6082839-F4C5-96C0-5169-078B0A2EDBCC}"/>
              </a:ext>
            </a:extLst>
          </p:cNvPr>
          <p:cNvSpPr>
            <a:spLocks noChangeArrowheads="1"/>
          </p:cNvSpPr>
          <p:nvPr/>
        </p:nvSpPr>
        <p:spPr bwMode="auto">
          <a:xfrm>
            <a:off x="5292080" y="5462746"/>
            <a:ext cx="434340" cy="27051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Tree>
    <p:extLst>
      <p:ext uri="{BB962C8B-B14F-4D97-AF65-F5344CB8AC3E}">
        <p14:creationId xmlns:p14="http://schemas.microsoft.com/office/powerpoint/2010/main" val="1906707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439</TotalTime>
  <Words>1726</Words>
  <Application>Microsoft Office PowerPoint</Application>
  <PresentationFormat>Экран (4:3)</PresentationFormat>
  <Paragraphs>151</Paragraphs>
  <Slides>13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vt:i4>
      </vt:variant>
    </vt:vector>
  </HeadingPairs>
  <TitlesOfParts>
    <vt:vector size="21" baseType="lpstr">
      <vt:lpstr>Arial</vt:lpstr>
      <vt:lpstr>Arial Narrow</vt:lpstr>
      <vt:lpstr>Century Schoolbook</vt:lpstr>
      <vt:lpstr>Times New Roman</vt:lpstr>
      <vt:lpstr>TimesUZ</vt:lpstr>
      <vt:lpstr>Wingdings</vt:lpstr>
      <vt:lpstr>Wingdings 2</vt:lpstr>
      <vt:lpstr>Эркер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40</cp:revision>
  <cp:lastPrinted>2023-04-10T11:10:23Z</cp:lastPrinted>
  <dcterms:created xsi:type="dcterms:W3CDTF">2020-10-05T06:51:32Z</dcterms:created>
  <dcterms:modified xsi:type="dcterms:W3CDTF">2023-04-10T11:17:22Z</dcterms:modified>
</cp:coreProperties>
</file>