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8" r:id="rId2"/>
    <p:sldId id="256" r:id="rId3"/>
    <p:sldId id="289" r:id="rId4"/>
    <p:sldId id="278" r:id="rId5"/>
    <p:sldId id="272" r:id="rId6"/>
    <p:sldId id="275" r:id="rId7"/>
    <p:sldId id="274" r:id="rId8"/>
    <p:sldId id="290" r:id="rId9"/>
    <p:sldId id="282" r:id="rId10"/>
    <p:sldId id="279" r:id="rId11"/>
    <p:sldId id="263" r:id="rId12"/>
    <p:sldId id="281" r:id="rId13"/>
    <p:sldId id="283" r:id="rId14"/>
    <p:sldId id="270" r:id="rId15"/>
    <p:sldId id="286" r:id="rId16"/>
    <p:sldId id="287" r:id="rId17"/>
    <p:sldId id="262" r:id="rId18"/>
    <p:sldId id="285" r:id="rId19"/>
    <p:sldId id="264" r:id="rId20"/>
    <p:sldId id="284" r:id="rId21"/>
    <p:sldId id="276" r:id="rId22"/>
    <p:sldId id="266"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0" autoAdjust="0"/>
    <p:restoredTop sz="94660"/>
  </p:normalViewPr>
  <p:slideViewPr>
    <p:cSldViewPr snapToGrid="0">
      <p:cViewPr varScale="1">
        <p:scale>
          <a:sx n="55" d="100"/>
          <a:sy n="55" d="100"/>
        </p:scale>
        <p:origin x="-156"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508000" y="4853412"/>
            <a:ext cx="112776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E5B7584F-97C9-42AC-A89B-E33B0247AB77}" type="datetimeFigureOut">
              <a:rPr lang="ru-RU" smtClean="0"/>
              <a:t>28.04.2023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10972800" y="6473952"/>
            <a:ext cx="1011936" cy="246888"/>
          </a:xfrm>
        </p:spPr>
        <p:txBody>
          <a:bodyPr/>
          <a:lstStyle/>
          <a:p>
            <a:fld id="{993AAE47-B702-4DB1-B6E2-17F9117C2A2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5B7584F-97C9-42AC-A89B-E33B0247AB77}" type="datetimeFigureOut">
              <a:rPr lang="ru-RU" smtClean="0"/>
              <a:t>28.04.2023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3AAE47-B702-4DB1-B6E2-17F9117C2A2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144000" y="549277"/>
            <a:ext cx="2438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549277"/>
            <a:ext cx="83312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5B7584F-97C9-42AC-A89B-E33B0247AB77}" type="datetimeFigureOut">
              <a:rPr lang="ru-RU" smtClean="0"/>
              <a:t>28.04.2023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3AAE47-B702-4DB1-B6E2-17F9117C2A2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E5B7584F-97C9-42AC-A89B-E33B0247AB77}" type="datetimeFigureOut">
              <a:rPr lang="ru-RU" smtClean="0"/>
              <a:t>28.04.2023</a:t>
            </a:fld>
            <a:endParaRPr lang="ru-RU"/>
          </a:p>
        </p:txBody>
      </p:sp>
      <p:sp>
        <p:nvSpPr>
          <p:cNvPr id="19" name="Нижний колонтитул 18"/>
          <p:cNvSpPr>
            <a:spLocks noGrp="1"/>
          </p:cNvSpPr>
          <p:nvPr>
            <p:ph type="ftr" sz="quarter" idx="11"/>
          </p:nvPr>
        </p:nvSpPr>
        <p:spPr>
          <a:xfrm>
            <a:off x="4775200" y="76201"/>
            <a:ext cx="3860800" cy="288925"/>
          </a:xfrm>
        </p:spPr>
        <p:txBody>
          <a:bodyPr/>
          <a:lstStyle/>
          <a:p>
            <a:endParaRPr lang="ru-RU"/>
          </a:p>
        </p:txBody>
      </p:sp>
      <p:sp>
        <p:nvSpPr>
          <p:cNvPr id="16" name="Номер слайда 15"/>
          <p:cNvSpPr>
            <a:spLocks noGrp="1"/>
          </p:cNvSpPr>
          <p:nvPr>
            <p:ph type="sldNum" sz="quarter" idx="12"/>
          </p:nvPr>
        </p:nvSpPr>
        <p:spPr>
          <a:xfrm>
            <a:off x="10972800" y="6473952"/>
            <a:ext cx="1011936" cy="246888"/>
          </a:xfrm>
        </p:spPr>
        <p:txBody>
          <a:bodyPr/>
          <a:lstStyle/>
          <a:p>
            <a:fld id="{993AAE47-B702-4DB1-B6E2-17F9117C2A2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E5B7584F-97C9-42AC-A89B-E33B0247AB77}" type="datetimeFigureOut">
              <a:rPr lang="ru-RU" smtClean="0"/>
              <a:t>28.04.2023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993AAE47-B702-4DB1-B6E2-17F9117C2A23}" type="slidenum">
              <a:rPr lang="ru-RU" smtClean="0"/>
              <a:t>‹#›</a:t>
            </a:fld>
            <a:endParaRPr lang="ru-RU"/>
          </a:p>
        </p:txBody>
      </p:sp>
      <p:sp>
        <p:nvSpPr>
          <p:cNvPr id="8" name="Заголовок 7"/>
          <p:cNvSpPr>
            <a:spLocks noGrp="1"/>
          </p:cNvSpPr>
          <p:nvPr>
            <p:ph type="title"/>
          </p:nvPr>
        </p:nvSpPr>
        <p:spPr>
          <a:xfrm>
            <a:off x="240633" y="2947086"/>
            <a:ext cx="115824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402336" y="457200"/>
            <a:ext cx="115824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E5B7584F-97C9-42AC-A89B-E33B0247AB77}" type="datetimeFigureOut">
              <a:rPr lang="ru-RU" smtClean="0"/>
              <a:t>28.04.2023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993AAE47-B702-4DB1-B6E2-17F9117C2A2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406400" y="5410200"/>
            <a:ext cx="114808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E5B7584F-97C9-42AC-A89B-E33B0247AB77}" type="datetimeFigureOut">
              <a:rPr lang="ru-RU" smtClean="0"/>
              <a:t>28.04.2023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10972800" y="6477000"/>
            <a:ext cx="1016000" cy="246888"/>
          </a:xfrm>
        </p:spPr>
        <p:txBody>
          <a:bodyPr/>
          <a:lstStyle/>
          <a:p>
            <a:fld id="{993AAE47-B702-4DB1-B6E2-17F9117C2A23}" type="slidenum">
              <a:rPr lang="ru-RU" smtClean="0"/>
              <a:t>‹#›</a:t>
            </a:fld>
            <a:endParaRPr lang="ru-RU"/>
          </a:p>
        </p:txBody>
      </p:sp>
      <p:sp>
        <p:nvSpPr>
          <p:cNvPr id="11" name="Прямая соединительная линия 10"/>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402336" y="457200"/>
            <a:ext cx="115824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E5B7584F-97C9-42AC-A89B-E33B0247AB77}" type="datetimeFigureOut">
              <a:rPr lang="ru-RU" smtClean="0"/>
              <a:t>28.04.2023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3AAE47-B702-4DB1-B6E2-17F9117C2A2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E5B7584F-97C9-42AC-A89B-E33B0247AB77}" type="datetimeFigureOut">
              <a:rPr lang="ru-RU" smtClean="0"/>
              <a:t>28.04.2023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93AAE47-B702-4DB1-B6E2-17F9117C2A2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609600" y="5486400"/>
            <a:ext cx="112776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E5B7584F-97C9-42AC-A89B-E33B0247AB77}" type="datetimeFigureOut">
              <a:rPr lang="ru-RU" smtClean="0"/>
              <a:t>28.04.2023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93AAE47-B702-4DB1-B6E2-17F9117C2A23}"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E5B7584F-97C9-42AC-A89B-E33B0247AB77}" type="datetimeFigureOut">
              <a:rPr lang="ru-RU" smtClean="0"/>
              <a:t>28.04.2023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993AAE47-B702-4DB1-B6E2-17F9117C2A23}" type="slidenum">
              <a:rPr lang="ru-RU" smtClean="0"/>
              <a:t>‹#›</a:t>
            </a:fld>
            <a:endParaRPr lang="ru-RU"/>
          </a:p>
        </p:txBody>
      </p:sp>
      <p:sp>
        <p:nvSpPr>
          <p:cNvPr id="17" name="Заголовок 16"/>
          <p:cNvSpPr>
            <a:spLocks noGrp="1"/>
          </p:cNvSpPr>
          <p:nvPr>
            <p:ph type="title"/>
          </p:nvPr>
        </p:nvSpPr>
        <p:spPr>
          <a:xfrm>
            <a:off x="508000" y="4993760"/>
            <a:ext cx="78232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E5B7584F-97C9-42AC-A89B-E33B0247AB77}" type="datetimeFigureOut">
              <a:rPr lang="ru-RU" smtClean="0"/>
              <a:t>28.04.2023</a:t>
            </a:fld>
            <a:endParaRPr lang="ru-RU"/>
          </a:p>
        </p:txBody>
      </p:sp>
      <p:sp>
        <p:nvSpPr>
          <p:cNvPr id="28" name="Нижний колонтитул 27"/>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93AAE47-B702-4DB1-B6E2-17F9117C2A23}" type="slidenum">
              <a:rPr lang="ru-RU" smtClean="0"/>
              <a:t>‹#›</a:t>
            </a:fld>
            <a:endParaRPr lang="ru-RU"/>
          </a:p>
        </p:txBody>
      </p:sp>
      <p:sp>
        <p:nvSpPr>
          <p:cNvPr id="10" name="Заголовок 9"/>
          <p:cNvSpPr>
            <a:spLocks noGrp="1"/>
          </p:cNvSpPr>
          <p:nvPr>
            <p:ph type="title"/>
          </p:nvPr>
        </p:nvSpPr>
        <p:spPr>
          <a:xfrm>
            <a:off x="406400" y="457200"/>
            <a:ext cx="115824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9301" y="1328468"/>
            <a:ext cx="10043279" cy="3957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6716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69343" y="293297"/>
            <a:ext cx="11024557" cy="8956298"/>
          </a:xfrm>
          <a:prstGeom prst="rect">
            <a:avLst/>
          </a:prstGeom>
        </p:spPr>
        <p:txBody>
          <a:bodyPr wrap="square">
            <a:spAutoFit/>
          </a:bodyPr>
          <a:lstStyle/>
          <a:p>
            <a:r>
              <a:rPr lang="ru-RU" sz="2400" b="1" dirty="0" smtClean="0">
                <a:solidFill>
                  <a:srgbClr val="002060"/>
                </a:solidFill>
                <a:latin typeface="Times New Roman" panose="02020603050405020304" pitchFamily="18" charset="0"/>
                <a:cs typeface="Times New Roman" panose="02020603050405020304" pitchFamily="18" charset="0"/>
              </a:rPr>
              <a:t>   Электрон </a:t>
            </a:r>
            <a:r>
              <a:rPr lang="ru-RU" sz="2400" b="1" dirty="0" err="1" smtClean="0">
                <a:solidFill>
                  <a:srgbClr val="002060"/>
                </a:solidFill>
                <a:latin typeface="Times New Roman" panose="02020603050405020304" pitchFamily="18" charset="0"/>
                <a:cs typeface="Times New Roman" panose="02020603050405020304" pitchFamily="18" charset="0"/>
              </a:rPr>
              <a:t>осциллографнинг</a:t>
            </a:r>
            <a:r>
              <a:rPr lang="ru-RU" sz="2400" b="1" dirty="0" smtClean="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асосий</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қисмлари</a:t>
            </a:r>
            <a:r>
              <a:rPr lang="ru-RU" sz="2400" b="1" dirty="0">
                <a:solidFill>
                  <a:srgbClr val="002060"/>
                </a:solidFill>
                <a:latin typeface="Times New Roman" panose="02020603050405020304" pitchFamily="18" charset="0"/>
                <a:cs typeface="Times New Roman" panose="02020603050405020304" pitchFamily="18" charset="0"/>
              </a:rPr>
              <a:t>:  электрон-</a:t>
            </a:r>
            <a:r>
              <a:rPr lang="ru-RU" sz="2400" b="1" dirty="0" err="1">
                <a:solidFill>
                  <a:srgbClr val="002060"/>
                </a:solidFill>
                <a:latin typeface="Times New Roman" panose="02020603050405020304" pitchFamily="18" charset="0"/>
                <a:cs typeface="Times New Roman" panose="02020603050405020304" pitchFamily="18" charset="0"/>
              </a:rPr>
              <a:t>нурли</a:t>
            </a:r>
            <a:r>
              <a:rPr lang="ru-RU" sz="2400" b="1" dirty="0">
                <a:solidFill>
                  <a:srgbClr val="002060"/>
                </a:solidFill>
                <a:latin typeface="Times New Roman" panose="02020603050405020304" pitchFamily="18" charset="0"/>
                <a:cs typeface="Times New Roman" panose="02020603050405020304" pitchFamily="18" charset="0"/>
              </a:rPr>
              <a:t> трубка,  вертикал </a:t>
            </a:r>
            <a:r>
              <a:rPr lang="ru-RU" sz="2400" b="1" dirty="0" err="1">
                <a:solidFill>
                  <a:srgbClr val="002060"/>
                </a:solidFill>
                <a:latin typeface="Times New Roman" panose="02020603050405020304" pitchFamily="18" charset="0"/>
                <a:cs typeface="Times New Roman" panose="02020603050405020304" pitchFamily="18" charset="0"/>
              </a:rPr>
              <a:t>оғиш</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кучайтиргичи</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горизонтал</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оғиш</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кучайтиргичи</a:t>
            </a:r>
            <a:r>
              <a:rPr lang="ru-RU" sz="2400" b="1" dirty="0">
                <a:solidFill>
                  <a:srgbClr val="002060"/>
                </a:solidFill>
                <a:latin typeface="Times New Roman" panose="02020603050405020304" pitchFamily="18" charset="0"/>
                <a:cs typeface="Times New Roman" panose="02020603050405020304" pitchFamily="18" charset="0"/>
              </a:rPr>
              <a:t>, развертка </a:t>
            </a:r>
            <a:r>
              <a:rPr lang="ru-RU" sz="2400" b="1" dirty="0" err="1">
                <a:solidFill>
                  <a:srgbClr val="002060"/>
                </a:solidFill>
                <a:latin typeface="Times New Roman" panose="02020603050405020304" pitchFamily="18" charset="0"/>
                <a:cs typeface="Times New Roman" panose="02020603050405020304" pitchFamily="18" charset="0"/>
              </a:rPr>
              <a:t>генератори</a:t>
            </a:r>
            <a:r>
              <a:rPr lang="ru-RU" sz="2400" b="1" dirty="0">
                <a:solidFill>
                  <a:srgbClr val="002060"/>
                </a:solidFill>
                <a:latin typeface="Times New Roman" panose="02020603050405020304" pitchFamily="18" charset="0"/>
                <a:cs typeface="Times New Roman" panose="02020603050405020304" pitchFamily="18" charset="0"/>
              </a:rPr>
              <a:t>,  энергия </a:t>
            </a:r>
            <a:r>
              <a:rPr lang="ru-RU" sz="2400" b="1" dirty="0" err="1">
                <a:solidFill>
                  <a:srgbClr val="002060"/>
                </a:solidFill>
                <a:latin typeface="Times New Roman" panose="02020603050405020304" pitchFamily="18" charset="0"/>
                <a:cs typeface="Times New Roman" panose="02020603050405020304" pitchFamily="18" charset="0"/>
              </a:rPr>
              <a:t>манбаи</a:t>
            </a:r>
            <a:r>
              <a:rPr lang="ru-RU" sz="2400" b="1" dirty="0">
                <a:solidFill>
                  <a:srgbClr val="002060"/>
                </a:solidFill>
                <a:latin typeface="Times New Roman" panose="02020603050405020304" pitchFamily="18" charset="0"/>
                <a:cs typeface="Times New Roman" panose="02020603050405020304" pitchFamily="18" charset="0"/>
              </a:rPr>
              <a:t>.</a:t>
            </a:r>
          </a:p>
          <a:p>
            <a:r>
              <a:rPr lang="ru-RU" sz="2400" b="1" dirty="0">
                <a:solidFill>
                  <a:srgbClr val="002060"/>
                </a:solidFill>
                <a:latin typeface="Times New Roman" panose="02020603050405020304" pitchFamily="18" charset="0"/>
                <a:cs typeface="Times New Roman" panose="02020603050405020304" pitchFamily="18" charset="0"/>
              </a:rPr>
              <a:t>Электрон </a:t>
            </a:r>
            <a:r>
              <a:rPr lang="ru-RU" sz="2400" b="1" dirty="0" err="1">
                <a:solidFill>
                  <a:srgbClr val="002060"/>
                </a:solidFill>
                <a:latin typeface="Times New Roman" panose="02020603050405020304" pitchFamily="18" charset="0"/>
                <a:cs typeface="Times New Roman" panose="02020603050405020304" pitchFamily="18" charset="0"/>
              </a:rPr>
              <a:t>нурли</a:t>
            </a:r>
            <a:r>
              <a:rPr lang="ru-RU" sz="2400" b="1" dirty="0">
                <a:solidFill>
                  <a:srgbClr val="002060"/>
                </a:solidFill>
                <a:latin typeface="Times New Roman" panose="02020603050405020304" pitchFamily="18" charset="0"/>
                <a:cs typeface="Times New Roman" panose="02020603050405020304" pitchFamily="18" charset="0"/>
              </a:rPr>
              <a:t> трубка </a:t>
            </a:r>
            <a:r>
              <a:rPr lang="ru-RU" sz="2400" b="1" dirty="0" err="1">
                <a:solidFill>
                  <a:srgbClr val="002060"/>
                </a:solidFill>
                <a:latin typeface="Times New Roman" panose="02020603050405020304" pitchFamily="18" charset="0"/>
                <a:cs typeface="Times New Roman" panose="02020603050405020304" pitchFamily="18" charset="0"/>
              </a:rPr>
              <a:t>хавоси</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сўриб</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олинган</a:t>
            </a:r>
            <a:r>
              <a:rPr lang="ru-RU" sz="2400" b="1" dirty="0">
                <a:solidFill>
                  <a:srgbClr val="002060"/>
                </a:solidFill>
                <a:latin typeface="Times New Roman" panose="02020603050405020304" pitchFamily="18" charset="0"/>
                <a:cs typeface="Times New Roman" panose="02020603050405020304" pitchFamily="18" charset="0"/>
              </a:rPr>
              <a:t> шиша </a:t>
            </a:r>
            <a:r>
              <a:rPr lang="ru-RU" sz="2400" b="1" dirty="0" err="1">
                <a:solidFill>
                  <a:srgbClr val="002060"/>
                </a:solidFill>
                <a:latin typeface="Times New Roman" panose="02020603050405020304" pitchFamily="18" charset="0"/>
                <a:cs typeface="Times New Roman" panose="02020603050405020304" pitchFamily="18" charset="0"/>
              </a:rPr>
              <a:t>балондан</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иборат</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Трубканинг</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экрани</a:t>
            </a:r>
            <a:r>
              <a:rPr lang="ru-RU" sz="2400" b="1" dirty="0">
                <a:solidFill>
                  <a:srgbClr val="002060"/>
                </a:solidFill>
                <a:latin typeface="Times New Roman" panose="02020603050405020304" pitchFamily="18" charset="0"/>
                <a:cs typeface="Times New Roman" panose="02020603050405020304" pitchFamily="18" charset="0"/>
              </a:rPr>
              <a:t> Э га  </a:t>
            </a:r>
            <a:r>
              <a:rPr lang="ru-RU" sz="2400" b="1" dirty="0" err="1">
                <a:solidFill>
                  <a:srgbClr val="002060"/>
                </a:solidFill>
                <a:latin typeface="Times New Roman" panose="02020603050405020304" pitchFamily="18" charset="0"/>
                <a:cs typeface="Times New Roman" panose="02020603050405020304" pitchFamily="18" charset="0"/>
              </a:rPr>
              <a:t>ичида</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люминатор</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қатлами</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суртилган</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унга</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электронлар</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урилганда</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нур</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чиқади</a:t>
            </a:r>
            <a:r>
              <a:rPr lang="ru-RU" sz="2400" b="1" dirty="0">
                <a:solidFill>
                  <a:srgbClr val="002060"/>
                </a:solidFill>
                <a:latin typeface="Times New Roman" panose="02020603050405020304" pitchFamily="18" charset="0"/>
                <a:cs typeface="Times New Roman" panose="02020603050405020304" pitchFamily="18" charset="0"/>
              </a:rPr>
              <a:t>. Электрон </a:t>
            </a:r>
            <a:r>
              <a:rPr lang="ru-RU" sz="2400" b="1" dirty="0" err="1">
                <a:solidFill>
                  <a:srgbClr val="002060"/>
                </a:solidFill>
                <a:latin typeface="Times New Roman" panose="02020603050405020304" pitchFamily="18" charset="0"/>
                <a:cs typeface="Times New Roman" panose="02020603050405020304" pitchFamily="18" charset="0"/>
              </a:rPr>
              <a:t>нурларни</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катоддан</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термоэмиссия</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натижасида</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ажралган</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электронлар</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хосил</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қиладилар</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Бу</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электронлар</a:t>
            </a:r>
            <a:r>
              <a:rPr lang="ru-RU" sz="2400" b="1" dirty="0">
                <a:solidFill>
                  <a:srgbClr val="002060"/>
                </a:solidFill>
                <a:latin typeface="Times New Roman" panose="02020603050405020304" pitchFamily="18" charset="0"/>
                <a:cs typeface="Times New Roman" panose="02020603050405020304" pitchFamily="18" charset="0"/>
              </a:rPr>
              <a:t> анод </a:t>
            </a:r>
            <a:r>
              <a:rPr lang="ru-RU" sz="2400" b="1" dirty="0" err="1">
                <a:solidFill>
                  <a:srgbClr val="002060"/>
                </a:solidFill>
                <a:latin typeface="Times New Roman" panose="02020603050405020304" pitchFamily="18" charset="0"/>
                <a:cs typeface="Times New Roman" panose="02020603050405020304" pitchFamily="18" charset="0"/>
              </a:rPr>
              <a:t>билан</a:t>
            </a:r>
            <a:r>
              <a:rPr lang="ru-RU" sz="2400" b="1" dirty="0">
                <a:solidFill>
                  <a:srgbClr val="002060"/>
                </a:solidFill>
                <a:latin typeface="Times New Roman" panose="02020603050405020304" pitchFamily="18" charset="0"/>
                <a:cs typeface="Times New Roman" panose="02020603050405020304" pitchFamily="18" charset="0"/>
              </a:rPr>
              <a:t> катод </a:t>
            </a:r>
            <a:r>
              <a:rPr lang="ru-RU" sz="2400" b="1" dirty="0" err="1">
                <a:solidFill>
                  <a:srgbClr val="002060"/>
                </a:solidFill>
                <a:latin typeface="Times New Roman" panose="02020603050405020304" pitchFamily="18" charset="0"/>
                <a:cs typeface="Times New Roman" panose="02020603050405020304" pitchFamily="18" charset="0"/>
              </a:rPr>
              <a:t>орасида</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хосил</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қилинадиган</a:t>
            </a:r>
            <a:r>
              <a:rPr lang="ru-RU" sz="2400" b="1" dirty="0">
                <a:solidFill>
                  <a:srgbClr val="002060"/>
                </a:solidFill>
                <a:latin typeface="Times New Roman" panose="02020603050405020304" pitchFamily="18" charset="0"/>
                <a:cs typeface="Times New Roman" panose="02020603050405020304" pitchFamily="18" charset="0"/>
              </a:rPr>
              <a:t> электростатик </a:t>
            </a:r>
            <a:r>
              <a:rPr lang="ru-RU" sz="2400" b="1" dirty="0" err="1">
                <a:solidFill>
                  <a:srgbClr val="002060"/>
                </a:solidFill>
                <a:latin typeface="Times New Roman" panose="02020603050405020304" pitchFamily="18" charset="0"/>
                <a:cs typeface="Times New Roman" panose="02020603050405020304" pitchFamily="18" charset="0"/>
              </a:rPr>
              <a:t>майдон</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ёрдамида</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тезлатилади</a:t>
            </a:r>
            <a:r>
              <a:rPr lang="ru-RU" sz="2400" b="1" dirty="0">
                <a:solidFill>
                  <a:srgbClr val="002060"/>
                </a:solidFill>
                <a:latin typeface="Times New Roman" panose="02020603050405020304" pitchFamily="18" charset="0"/>
                <a:cs typeface="Times New Roman" panose="02020603050405020304" pitchFamily="18" charset="0"/>
              </a:rPr>
              <a:t>. </a:t>
            </a:r>
            <a:endParaRPr lang="ru-RU" sz="2400" b="1" dirty="0" smtClean="0">
              <a:solidFill>
                <a:srgbClr val="002060"/>
              </a:solidFill>
              <a:latin typeface="Times New Roman" panose="02020603050405020304" pitchFamily="18" charset="0"/>
              <a:cs typeface="Times New Roman" panose="02020603050405020304" pitchFamily="18" charset="0"/>
            </a:endParaRPr>
          </a:p>
          <a:p>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smtClean="0">
                <a:solidFill>
                  <a:srgbClr val="002060"/>
                </a:solidFill>
                <a:latin typeface="Times New Roman" panose="02020603050405020304" pitchFamily="18" charset="0"/>
                <a:cs typeface="Times New Roman" panose="02020603050405020304" pitchFamily="18" charset="0"/>
              </a:rPr>
              <a:t>  </a:t>
            </a:r>
            <a:r>
              <a:rPr lang="ru-RU" sz="2400" b="1" dirty="0" err="1" smtClean="0">
                <a:solidFill>
                  <a:srgbClr val="002060"/>
                </a:solidFill>
                <a:latin typeface="Times New Roman" panose="02020603050405020304" pitchFamily="18" charset="0"/>
                <a:cs typeface="Times New Roman" panose="02020603050405020304" pitchFamily="18" charset="0"/>
              </a:rPr>
              <a:t>Осциллографнинг</a:t>
            </a:r>
            <a:r>
              <a:rPr lang="ru-RU" sz="2400" b="1" dirty="0" smtClean="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ишлаш</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принципи</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фокусланган</a:t>
            </a:r>
            <a:r>
              <a:rPr lang="ru-RU" sz="2400" b="1" dirty="0">
                <a:solidFill>
                  <a:srgbClr val="002060"/>
                </a:solidFill>
                <a:latin typeface="Times New Roman" panose="02020603050405020304" pitchFamily="18" charset="0"/>
                <a:cs typeface="Times New Roman" panose="02020603050405020304" pitchFamily="18" charset="0"/>
              </a:rPr>
              <a:t> электрон </a:t>
            </a:r>
            <a:r>
              <a:rPr lang="ru-RU" sz="2400" b="1" dirty="0" err="1">
                <a:solidFill>
                  <a:srgbClr val="002060"/>
                </a:solidFill>
                <a:latin typeface="Times New Roman" panose="02020603050405020304" pitchFamily="18" charset="0"/>
                <a:cs typeface="Times New Roman" panose="02020603050405020304" pitchFamily="18" charset="0"/>
              </a:rPr>
              <a:t>нурнинг</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экранига</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таъсир</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қилиш</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нуқтасида</a:t>
            </a:r>
            <a:r>
              <a:rPr lang="ru-RU" sz="2400" b="1" dirty="0">
                <a:solidFill>
                  <a:srgbClr val="002060"/>
                </a:solidFill>
                <a:latin typeface="Times New Roman" panose="02020603050405020304" pitchFamily="18" charset="0"/>
                <a:cs typeface="Times New Roman" panose="02020603050405020304" pitchFamily="18" charset="0"/>
              </a:rPr>
              <a:t> катод </a:t>
            </a:r>
            <a:r>
              <a:rPr lang="ru-RU" sz="2400" b="1" dirty="0" err="1">
                <a:solidFill>
                  <a:srgbClr val="002060"/>
                </a:solidFill>
                <a:latin typeface="Times New Roman" panose="02020603050405020304" pitchFamily="18" charset="0"/>
                <a:cs typeface="Times New Roman" panose="02020603050405020304" pitchFamily="18" charset="0"/>
              </a:rPr>
              <a:t>нурлари</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трубкаси</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люминесцент</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экранининг</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ёришига</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асосланади</a:t>
            </a:r>
            <a:r>
              <a:rPr lang="ru-RU" sz="2400" b="1" dirty="0">
                <a:solidFill>
                  <a:srgbClr val="002060"/>
                </a:solidFill>
                <a:latin typeface="Times New Roman" panose="02020603050405020304" pitchFamily="18" charset="0"/>
                <a:cs typeface="Times New Roman" panose="02020603050405020304" pitchFamily="18" charset="0"/>
              </a:rPr>
              <a:t> .</a:t>
            </a:r>
          </a:p>
          <a:p>
            <a:r>
              <a:rPr lang="ru-RU" sz="2400" b="1" dirty="0" err="1">
                <a:solidFill>
                  <a:srgbClr val="002060"/>
                </a:solidFill>
                <a:latin typeface="Times New Roman" panose="02020603050405020304" pitchFamily="18" charset="0"/>
                <a:cs typeface="Times New Roman" panose="02020603050405020304" pitchFamily="18" charset="0"/>
              </a:rPr>
              <a:t>Электронларнинг</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манбаи</a:t>
            </a:r>
            <a:r>
              <a:rPr lang="ru-RU" sz="2400" b="1" dirty="0">
                <a:solidFill>
                  <a:srgbClr val="002060"/>
                </a:solidFill>
                <a:latin typeface="Times New Roman" panose="02020603050405020304" pitchFamily="18" charset="0"/>
                <a:cs typeface="Times New Roman" panose="02020603050405020304" pitchFamily="18" charset="0"/>
              </a:rPr>
              <a:t> 2-оксид катод </a:t>
            </a:r>
            <a:r>
              <a:rPr lang="ru-RU" sz="2400" b="1" dirty="0" err="1">
                <a:solidFill>
                  <a:srgbClr val="002060"/>
                </a:solidFill>
                <a:latin typeface="Times New Roman" panose="02020603050405020304" pitchFamily="18" charset="0"/>
                <a:cs typeface="Times New Roman" panose="02020603050405020304" pitchFamily="18" charset="0"/>
              </a:rPr>
              <a:t>бўлиб</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иситувчи</a:t>
            </a:r>
            <a:r>
              <a:rPr lang="ru-RU" sz="2400" b="1" dirty="0">
                <a:solidFill>
                  <a:srgbClr val="002060"/>
                </a:solidFill>
                <a:latin typeface="Times New Roman" panose="02020603050405020304" pitchFamily="18" charset="0"/>
                <a:cs typeface="Times New Roman" panose="02020603050405020304" pitchFamily="18" charset="0"/>
              </a:rPr>
              <a:t> 1 </a:t>
            </a:r>
            <a:r>
              <a:rPr lang="ru-RU" sz="2400" b="1" dirty="0" err="1">
                <a:solidFill>
                  <a:srgbClr val="002060"/>
                </a:solidFill>
                <a:latin typeface="Times New Roman" panose="02020603050405020304" pitchFamily="18" charset="0"/>
                <a:cs typeface="Times New Roman" panose="02020603050405020304" pitchFamily="18" charset="0"/>
              </a:rPr>
              <a:t>билан</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иситилади</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Электронлар</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қиздирилган</a:t>
            </a:r>
            <a:r>
              <a:rPr lang="ru-RU" sz="2400" b="1" dirty="0">
                <a:solidFill>
                  <a:srgbClr val="002060"/>
                </a:solidFill>
                <a:latin typeface="Times New Roman" panose="02020603050405020304" pitchFamily="18" charset="0"/>
                <a:cs typeface="Times New Roman" panose="02020603050405020304" pitchFamily="18" charset="0"/>
              </a:rPr>
              <a:t> катод </a:t>
            </a:r>
            <a:r>
              <a:rPr lang="ru-RU" sz="2400" b="1" dirty="0" err="1">
                <a:solidFill>
                  <a:srgbClr val="002060"/>
                </a:solidFill>
                <a:latin typeface="Times New Roman" panose="02020603050405020304" pitchFamily="18" charset="0"/>
                <a:cs typeface="Times New Roman" panose="02020603050405020304" pitchFamily="18" charset="0"/>
              </a:rPr>
              <a:t>юзасидан</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учиб</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чиқиб</a:t>
            </a:r>
            <a:r>
              <a:rPr lang="ru-RU" sz="2400" b="1" dirty="0">
                <a:solidFill>
                  <a:srgbClr val="002060"/>
                </a:solidFill>
                <a:latin typeface="Times New Roman" panose="02020603050405020304" pitchFamily="18" charset="0"/>
                <a:cs typeface="Times New Roman" panose="02020603050405020304" pitchFamily="18" charset="0"/>
              </a:rPr>
              <a:t>, 4 </a:t>
            </a:r>
            <a:r>
              <a:rPr lang="ru-RU" sz="2400" b="1" dirty="0" err="1">
                <a:solidFill>
                  <a:srgbClr val="002060"/>
                </a:solidFill>
                <a:latin typeface="Times New Roman" panose="02020603050405020304" pitchFamily="18" charset="0"/>
                <a:cs typeface="Times New Roman" panose="02020603050405020304" pitchFamily="18" charset="0"/>
              </a:rPr>
              <a:t>ва</a:t>
            </a:r>
            <a:r>
              <a:rPr lang="ru-RU" sz="2400" b="1" dirty="0">
                <a:solidFill>
                  <a:srgbClr val="002060"/>
                </a:solidFill>
                <a:latin typeface="Times New Roman" panose="02020603050405020304" pitchFamily="18" charset="0"/>
                <a:cs typeface="Times New Roman" panose="02020603050405020304" pitchFamily="18" charset="0"/>
              </a:rPr>
              <a:t> 5-анодларнинг </a:t>
            </a:r>
            <a:r>
              <a:rPr lang="ru-RU" sz="2400" b="1" dirty="0" err="1">
                <a:solidFill>
                  <a:srgbClr val="002060"/>
                </a:solidFill>
                <a:latin typeface="Times New Roman" panose="02020603050405020304" pitchFamily="18" charset="0"/>
                <a:cs typeface="Times New Roman" panose="02020603050405020304" pitchFamily="18" charset="0"/>
              </a:rPr>
              <a:t>юқори</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мусбат</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потенциалига</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мойил</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бўлади</a:t>
            </a:r>
            <a:endParaRPr lang="ru-RU" sz="2400" b="1" dirty="0" smtClean="0">
              <a:solidFill>
                <a:srgbClr val="002060"/>
              </a:solidFill>
              <a:latin typeface="Times New Roman" panose="02020603050405020304" pitchFamily="18" charset="0"/>
              <a:cs typeface="Times New Roman" panose="02020603050405020304" pitchFamily="18" charset="0"/>
            </a:endParaRPr>
          </a:p>
          <a:p>
            <a:endParaRPr lang="ru-RU" sz="2400" b="1" dirty="0">
              <a:solidFill>
                <a:srgbClr val="002060"/>
              </a:solidFill>
              <a:latin typeface="Times New Roman" panose="02020603050405020304" pitchFamily="18" charset="0"/>
              <a:cs typeface="Times New Roman" panose="02020603050405020304" pitchFamily="18" charset="0"/>
            </a:endParaRPr>
          </a:p>
          <a:p>
            <a:endParaRPr lang="ru-RU" sz="2400" b="1" dirty="0" smtClean="0">
              <a:solidFill>
                <a:srgbClr val="002060"/>
              </a:solidFill>
              <a:latin typeface="Times New Roman" panose="02020603050405020304" pitchFamily="18" charset="0"/>
              <a:cs typeface="Times New Roman" panose="02020603050405020304" pitchFamily="18" charset="0"/>
            </a:endParaRPr>
          </a:p>
          <a:p>
            <a:endParaRPr lang="ru-RU" sz="2400" b="1" dirty="0">
              <a:solidFill>
                <a:srgbClr val="002060"/>
              </a:solidFill>
              <a:latin typeface="Times New Roman" panose="02020603050405020304" pitchFamily="18" charset="0"/>
              <a:cs typeface="Times New Roman" panose="02020603050405020304" pitchFamily="18" charset="0"/>
            </a:endParaRPr>
          </a:p>
          <a:p>
            <a:endParaRPr lang="ru-RU" sz="2400" b="1" dirty="0" smtClean="0">
              <a:solidFill>
                <a:srgbClr val="002060"/>
              </a:solidFill>
              <a:latin typeface="Times New Roman" panose="02020603050405020304" pitchFamily="18" charset="0"/>
              <a:cs typeface="Times New Roman" panose="02020603050405020304" pitchFamily="18" charset="0"/>
            </a:endParaRPr>
          </a:p>
          <a:p>
            <a:endParaRPr lang="ru-RU" sz="2400" b="1" dirty="0">
              <a:solidFill>
                <a:srgbClr val="002060"/>
              </a:solidFill>
              <a:latin typeface="Times New Roman" panose="02020603050405020304" pitchFamily="18" charset="0"/>
              <a:cs typeface="Times New Roman" panose="02020603050405020304" pitchFamily="18" charset="0"/>
            </a:endParaRPr>
          </a:p>
          <a:p>
            <a:endParaRPr lang="ru-RU" sz="2400" b="1" dirty="0" smtClean="0">
              <a:solidFill>
                <a:srgbClr val="002060"/>
              </a:solidFill>
              <a:latin typeface="Times New Roman" panose="02020603050405020304" pitchFamily="18" charset="0"/>
              <a:cs typeface="Times New Roman" panose="02020603050405020304" pitchFamily="18" charset="0"/>
            </a:endParaRPr>
          </a:p>
          <a:p>
            <a:endParaRPr lang="ru-RU" sz="2400" b="1" dirty="0">
              <a:solidFill>
                <a:srgbClr val="002060"/>
              </a:solidFill>
              <a:latin typeface="Times New Roman" panose="02020603050405020304" pitchFamily="18" charset="0"/>
              <a:cs typeface="Times New Roman" panose="02020603050405020304" pitchFamily="18" charset="0"/>
            </a:endParaRPr>
          </a:p>
          <a:p>
            <a:endParaRPr lang="ru-RU" sz="2400" b="1" dirty="0" smtClean="0">
              <a:solidFill>
                <a:srgbClr val="002060"/>
              </a:solidFill>
              <a:latin typeface="Times New Roman" panose="02020603050405020304" pitchFamily="18" charset="0"/>
              <a:cs typeface="Times New Roman" panose="02020603050405020304" pitchFamily="18" charset="0"/>
            </a:endParaRPr>
          </a:p>
          <a:p>
            <a:endParaRPr lang="ru-RU" sz="24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0731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s://poznayka.org/baza1/408914922015.files/image003.png">
            <a:extLst>
              <a:ext uri="{FF2B5EF4-FFF2-40B4-BE49-F238E27FC236}">
                <a16:creationId xmlns="" xmlns:a16="http://schemas.microsoft.com/office/drawing/2014/main" id="{9DB0DC1A-D851-442B-99E5-B5A26144B65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21" t="-25589" r="-2916" b="27254"/>
          <a:stretch/>
        </p:blipFill>
        <p:spPr bwMode="auto">
          <a:xfrm>
            <a:off x="2815247" y="-1168553"/>
            <a:ext cx="6052708" cy="5813498"/>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2185358" y="5454928"/>
            <a:ext cx="8131834" cy="1015663"/>
          </a:xfrm>
          <a:prstGeom prst="rect">
            <a:avLst/>
          </a:prstGeom>
        </p:spPr>
        <p:txBody>
          <a:bodyPr wrap="square">
            <a:spAutoFit/>
          </a:bodyPr>
          <a:lstStyle/>
          <a:p>
            <a:r>
              <a:rPr lang="ru-RU" sz="2000" b="1" dirty="0" smtClean="0">
                <a:latin typeface="Times New Roman" panose="02020603050405020304" pitchFamily="18" charset="0"/>
                <a:cs typeface="Times New Roman" panose="02020603050405020304" pitchFamily="18" charset="0"/>
              </a:rPr>
              <a:t>НН-</a:t>
            </a:r>
            <a:r>
              <a:rPr lang="ru-RU" sz="2000" b="1" dirty="0" err="1" smtClean="0">
                <a:latin typeface="Times New Roman" panose="02020603050405020304" pitchFamily="18" charset="0"/>
                <a:cs typeface="Times New Roman" panose="02020603050405020304" pitchFamily="18" charset="0"/>
              </a:rPr>
              <a:t>киздиргич</a:t>
            </a:r>
            <a:r>
              <a:rPr lang="ru-RU" sz="2000" b="1" dirty="0" smtClean="0">
                <a:latin typeface="Times New Roman" panose="02020603050405020304" pitchFamily="18" charset="0"/>
                <a:cs typeface="Times New Roman" panose="02020603050405020304" pitchFamily="18" charset="0"/>
              </a:rPr>
              <a:t>; К-катод;М-модульятор;А1,А2-анодлар;Х,У-пластиналар</a:t>
            </a:r>
            <a:r>
              <a:rPr lang="ru-RU" sz="2000" b="1" dirty="0">
                <a:latin typeface="Times New Roman" panose="02020603050405020304" pitchFamily="18" charset="0"/>
                <a:cs typeface="Times New Roman" panose="02020603050405020304" pitchFamily="18" charset="0"/>
              </a:rPr>
              <a:t>;</a:t>
            </a:r>
          </a:p>
          <a:p>
            <a:r>
              <a:rPr lang="ru-RU" sz="2000" b="1" dirty="0">
                <a:latin typeface="Times New Roman" panose="02020603050405020304" pitchFamily="18" charset="0"/>
                <a:cs typeface="Times New Roman" panose="02020603050405020304" pitchFamily="18" charset="0"/>
              </a:rPr>
              <a:t>1-электрон оқимлари;2-экран</a:t>
            </a:r>
            <a:r>
              <a:rPr lang="ru-RU" b="1" dirty="0"/>
              <a:t>.</a:t>
            </a:r>
          </a:p>
        </p:txBody>
      </p:sp>
    </p:spTree>
    <p:extLst>
      <p:ext uri="{BB962C8B-B14F-4D97-AF65-F5344CB8AC3E}">
        <p14:creationId xmlns:p14="http://schemas.microsoft.com/office/powerpoint/2010/main" val="2528684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4838" y="0"/>
            <a:ext cx="11455879" cy="7109639"/>
          </a:xfrm>
          <a:prstGeom prst="rect">
            <a:avLst/>
          </a:prstGeom>
        </p:spPr>
        <p:txBody>
          <a:bodyPr wrap="square">
            <a:spAutoFit/>
          </a:bodyPr>
          <a:lstStyle/>
          <a:p>
            <a:r>
              <a:rPr lang="uz-Cyrl-UZ" b="1" dirty="0">
                <a:latin typeface="Times New Roman" panose="02020603050405020304" pitchFamily="18" charset="0"/>
                <a:cs typeface="Times New Roman" panose="02020603050405020304" pitchFamily="18" charset="0"/>
              </a:rPr>
              <a:t>1</a:t>
            </a:r>
            <a:r>
              <a:rPr lang="uz-Cyrl-UZ" sz="2400" b="1" dirty="0">
                <a:latin typeface="Times New Roman" panose="02020603050405020304" pitchFamily="18" charset="0"/>
                <a:cs typeface="Times New Roman" panose="02020603050405020304" pitchFamily="18" charset="0"/>
              </a:rPr>
              <a:t>. </a:t>
            </a:r>
            <a:r>
              <a:rPr lang="uz-Cyrl-UZ" sz="2400" b="1" dirty="0">
                <a:solidFill>
                  <a:srgbClr val="C00000"/>
                </a:solidFill>
                <a:latin typeface="Times New Roman" panose="02020603050405020304" pitchFamily="18" charset="0"/>
                <a:cs typeface="Times New Roman" panose="02020603050405020304" pitchFamily="18" charset="0"/>
              </a:rPr>
              <a:t>Катод (К) </a:t>
            </a:r>
            <a:r>
              <a:rPr lang="uz-Cyrl-UZ" sz="2400" b="1" dirty="0">
                <a:latin typeface="Times New Roman" panose="02020603050405020304" pitchFamily="18" charset="0"/>
                <a:cs typeface="Times New Roman" panose="02020603050405020304" pitchFamily="18" charset="0"/>
              </a:rPr>
              <a:t>юқори ҳароратлар таъсирида чиқариладиган электронлар манбаи (бу жараён термоэлектрон эмиссия деб аталади). Катодни иситиш учун </a:t>
            </a:r>
            <a:r>
              <a:rPr lang="en-US" sz="2400" b="1" dirty="0" smtClean="0">
                <a:latin typeface="Times New Roman" panose="02020603050405020304" pitchFamily="18" charset="0"/>
                <a:cs typeface="Times New Roman" panose="02020603050405020304" pitchFamily="18" charset="0"/>
              </a:rPr>
              <a:t>U</a:t>
            </a:r>
            <a:r>
              <a:rPr lang="uz-Cyrl-UZ" sz="2400" b="1" dirty="0" smtClean="0">
                <a:latin typeface="Times New Roman" panose="02020603050405020304" pitchFamily="18" charset="0"/>
                <a:cs typeface="Times New Roman" panose="02020603050405020304" pitchFamily="18" charset="0"/>
              </a:rPr>
              <a:t> </a:t>
            </a:r>
            <a:r>
              <a:rPr lang="uz-Cyrl-UZ" sz="2400" b="1" dirty="0">
                <a:latin typeface="Times New Roman" panose="02020603050405020304" pitchFamily="18" charset="0"/>
                <a:cs typeface="Times New Roman" panose="02020603050405020304" pitchFamily="18" charset="0"/>
              </a:rPr>
              <a:t>кучланиши бериладиган махсус спираль ишлатилади.</a:t>
            </a:r>
            <a:endParaRPr lang="ru-RU" sz="2400" b="1" dirty="0">
              <a:latin typeface="Times New Roman" panose="02020603050405020304" pitchFamily="18" charset="0"/>
              <a:cs typeface="Times New Roman" panose="02020603050405020304" pitchFamily="18" charset="0"/>
            </a:endParaRPr>
          </a:p>
          <a:p>
            <a:r>
              <a:rPr lang="uz-Cyrl-UZ" sz="2400" b="1" dirty="0">
                <a:latin typeface="Times New Roman" panose="02020603050405020304" pitchFamily="18" charset="0"/>
                <a:cs typeface="Times New Roman" panose="02020603050405020304" pitchFamily="18" charset="0"/>
              </a:rPr>
              <a:t>2. </a:t>
            </a:r>
            <a:r>
              <a:rPr lang="uz-Cyrl-UZ" sz="2400" b="1" dirty="0">
                <a:solidFill>
                  <a:srgbClr val="C00000"/>
                </a:solidFill>
                <a:latin typeface="Times New Roman" panose="02020603050405020304" pitchFamily="18" charset="0"/>
                <a:cs typeface="Times New Roman" panose="02020603050405020304" pitchFamily="18" charset="0"/>
              </a:rPr>
              <a:t>Бошқарув электроди (ВЕ) </a:t>
            </a:r>
            <a:r>
              <a:rPr lang="uz-Cyrl-UZ" sz="2400" b="1" dirty="0">
                <a:latin typeface="Times New Roman" panose="02020603050405020304" pitchFamily="18" charset="0"/>
                <a:cs typeface="Times New Roman" panose="02020603050405020304" pitchFamily="18" charset="0"/>
              </a:rPr>
              <a:t>ёки </a:t>
            </a:r>
            <a:r>
              <a:rPr lang="uz-Cyrl-UZ" sz="2400" b="1" dirty="0">
                <a:solidFill>
                  <a:srgbClr val="C00000"/>
                </a:solidFill>
                <a:latin typeface="Times New Roman" panose="02020603050405020304" pitchFamily="18" charset="0"/>
                <a:cs typeface="Times New Roman" panose="02020603050405020304" pitchFamily="18" charset="0"/>
              </a:rPr>
              <a:t>модульятор (М)</a:t>
            </a:r>
            <a:r>
              <a:rPr lang="uz-Cyrl-UZ" sz="2400" b="1" dirty="0">
                <a:latin typeface="Times New Roman" panose="02020603050405020304" pitchFamily="18" charset="0"/>
                <a:cs typeface="Times New Roman" panose="02020603050405020304" pitchFamily="18" charset="0"/>
              </a:rPr>
              <a:t> электрон нурни дастлабки фокуслаш ва экрандаги тасвирнинг ёрқинлигини назорат қилиш учун мўлжалланган. Бошқариладиган электродга катодга нисбатан манфий кучланиш қўлланилади.</a:t>
            </a:r>
            <a:endParaRPr lang="ru-RU" sz="2400" b="1" dirty="0">
              <a:latin typeface="Times New Roman" panose="02020603050405020304" pitchFamily="18" charset="0"/>
              <a:cs typeface="Times New Roman" panose="02020603050405020304" pitchFamily="18" charset="0"/>
            </a:endParaRPr>
          </a:p>
          <a:p>
            <a:r>
              <a:rPr lang="uz-Cyrl-UZ" sz="2400" b="1" dirty="0">
                <a:latin typeface="Times New Roman" panose="02020603050405020304" pitchFamily="18" charset="0"/>
                <a:cs typeface="Times New Roman" panose="02020603050405020304" pitchFamily="18" charset="0"/>
              </a:rPr>
              <a:t>3. </a:t>
            </a:r>
            <a:r>
              <a:rPr lang="uz-Cyrl-UZ" sz="2400" b="1" dirty="0">
                <a:solidFill>
                  <a:srgbClr val="C00000"/>
                </a:solidFill>
                <a:latin typeface="Times New Roman" panose="02020603050405020304" pitchFamily="18" charset="0"/>
                <a:cs typeface="Times New Roman" panose="02020603050405020304" pitchFamily="18" charset="0"/>
              </a:rPr>
              <a:t>Фокусловчи электрод (ФЕ) </a:t>
            </a:r>
            <a:r>
              <a:rPr lang="uz-Cyrl-UZ" sz="2400" b="1" dirty="0">
                <a:latin typeface="Times New Roman" panose="02020603050405020304" pitchFamily="18" charset="0"/>
                <a:cs typeface="Times New Roman" panose="02020603050405020304" pitchFamily="18" charset="0"/>
              </a:rPr>
              <a:t>ёки </a:t>
            </a:r>
            <a:r>
              <a:rPr lang="uz-Cyrl-UZ" sz="2400" b="1" dirty="0">
                <a:solidFill>
                  <a:srgbClr val="C00000"/>
                </a:solidFill>
                <a:latin typeface="Times New Roman" panose="02020603050405020304" pitchFamily="18" charset="0"/>
                <a:cs typeface="Times New Roman" panose="02020603050405020304" pitchFamily="18" charset="0"/>
              </a:rPr>
              <a:t>биринчи анод (А1) </a:t>
            </a:r>
            <a:r>
              <a:rPr lang="uz-Cyrl-UZ" sz="2400" b="1" dirty="0">
                <a:latin typeface="Times New Roman" panose="02020603050405020304" pitchFamily="18" charset="0"/>
                <a:cs typeface="Times New Roman" panose="02020603050405020304" pitchFamily="18" charset="0"/>
              </a:rPr>
              <a:t>электрон нурга кирадиган электронларни тезлаштириш ва уни фокуслаш учун хизмат қилади, яъни. нурнинг кесимини камайтириш учун хизмат қилади. Бу электродларга катодга нисбатан мусбат кучланиш қўлланилади.</a:t>
            </a:r>
            <a:endParaRPr lang="ru-RU" sz="2400" b="1" dirty="0">
              <a:latin typeface="Times New Roman" panose="02020603050405020304" pitchFamily="18" charset="0"/>
              <a:cs typeface="Times New Roman" panose="02020603050405020304" pitchFamily="18" charset="0"/>
            </a:endParaRPr>
          </a:p>
          <a:p>
            <a:r>
              <a:rPr lang="uz-Cyrl-UZ" sz="2400" b="1" dirty="0">
                <a:latin typeface="Times New Roman" panose="02020603050405020304" pitchFamily="18" charset="0"/>
                <a:cs typeface="Times New Roman" panose="02020603050405020304" pitchFamily="18" charset="0"/>
              </a:rPr>
              <a:t>4. </a:t>
            </a:r>
            <a:r>
              <a:rPr lang="uz-Cyrl-UZ" sz="2400" b="1" dirty="0">
                <a:solidFill>
                  <a:srgbClr val="C00000"/>
                </a:solidFill>
                <a:latin typeface="Times New Roman" panose="02020603050405020304" pitchFamily="18" charset="0"/>
                <a:cs typeface="Times New Roman" panose="02020603050405020304" pitchFamily="18" charset="0"/>
              </a:rPr>
              <a:t>Иккинчи анод (А2) </a:t>
            </a:r>
            <a:r>
              <a:rPr lang="uz-Cyrl-UZ" sz="2400" b="1" dirty="0">
                <a:latin typeface="Times New Roman" panose="02020603050405020304" pitchFamily="18" charset="0"/>
                <a:cs typeface="Times New Roman" panose="02020603050405020304" pitchFamily="18" charset="0"/>
              </a:rPr>
              <a:t>электронларни янада тезлаштириш учун ишлатилади. Электродга катодга нисбатан энг катта кучланиш қўлланилади, бу бир неча бирлик ёки ўнлаб киловольтни ташкил қилади.</a:t>
            </a:r>
            <a:endParaRPr lang="ru-RU" sz="2400" b="1" dirty="0">
              <a:latin typeface="Times New Roman" panose="02020603050405020304" pitchFamily="18" charset="0"/>
              <a:cs typeface="Times New Roman" panose="02020603050405020304" pitchFamily="18" charset="0"/>
            </a:endParaRPr>
          </a:p>
          <a:p>
            <a:r>
              <a:rPr lang="uz-Cyrl-UZ" sz="2400" b="1" dirty="0">
                <a:latin typeface="Times New Roman" panose="02020603050405020304" pitchFamily="18" charset="0"/>
                <a:cs typeface="Times New Roman" panose="02020603050405020304" pitchFamily="18" charset="0"/>
              </a:rPr>
              <a:t>Фокусловчи электрод билан биргаликда иккинчи анод ҳам электрон нурни фокуслаш учун мўлжалланган. Электрон прожекторнинг барча электродлари структуравий равишда, трубанинг ўқи бўйлаб жойлашган ичи бўш цилиндрларга эга. Икки қўшни электродлар электрон линзани ташкил қилади.</a:t>
            </a:r>
            <a:endParaRPr lang="ru-RU" sz="2400" b="1" dirty="0">
              <a:latin typeface="Times New Roman" panose="02020603050405020304" pitchFamily="18" charset="0"/>
              <a:cs typeface="Times New Roman" panose="02020603050405020304" pitchFamily="18" charset="0"/>
            </a:endParaRPr>
          </a:p>
          <a:p>
            <a:r>
              <a:rPr lang="ru-RU" sz="2400" dirty="0"/>
              <a:t> </a:t>
            </a:r>
          </a:p>
        </p:txBody>
      </p:sp>
    </p:spTree>
    <p:extLst>
      <p:ext uri="{BB962C8B-B14F-4D97-AF65-F5344CB8AC3E}">
        <p14:creationId xmlns:p14="http://schemas.microsoft.com/office/powerpoint/2010/main" val="308937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349" y="1259457"/>
            <a:ext cx="10935667"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5479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 xmlns:a16="http://schemas.microsoft.com/office/drawing/2014/main" id="{5E12F383-F85A-49A1-8505-8C8D7BE9CE6C}"/>
              </a:ext>
            </a:extLst>
          </p:cNvPr>
          <p:cNvSpPr/>
          <p:nvPr/>
        </p:nvSpPr>
        <p:spPr>
          <a:xfrm>
            <a:off x="1030915" y="1114815"/>
            <a:ext cx="10384077" cy="4893647"/>
          </a:xfrm>
          <a:prstGeom prst="rect">
            <a:avLst/>
          </a:prstGeom>
        </p:spPr>
        <p:txBody>
          <a:bodyPr wrap="square">
            <a:spAutoFit/>
          </a:bodyPr>
          <a:lstStyle/>
          <a:p>
            <a:pPr indent="323850" algn="just">
              <a:spcAft>
                <a:spcPts val="0"/>
              </a:spcAft>
            </a:pPr>
            <a:r>
              <a:rPr lang="ru-RU" sz="2400" b="1" dirty="0" err="1">
                <a:solidFill>
                  <a:srgbClr val="0070C0"/>
                </a:solidFill>
                <a:latin typeface="Times New Roman" panose="02020603050405020304" pitchFamily="18" charset="0"/>
                <a:ea typeface="Times New Roman" panose="02020603050405020304" pitchFamily="18" charset="0"/>
              </a:rPr>
              <a:t>Нурни</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фокуслаш</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унинг</a:t>
            </a:r>
            <a:r>
              <a:rPr lang="ru-RU" sz="2400" b="1" dirty="0">
                <a:solidFill>
                  <a:srgbClr val="0070C0"/>
                </a:solidFill>
                <a:latin typeface="Times New Roman" panose="02020603050405020304" pitchFamily="18" charset="0"/>
                <a:ea typeface="Times New Roman" panose="02020603050405020304" pitchFamily="18" charset="0"/>
              </a:rPr>
              <a:t> А</a:t>
            </a:r>
            <a:r>
              <a:rPr lang="ru-RU" sz="2400" b="1" baseline="-25000" dirty="0">
                <a:solidFill>
                  <a:srgbClr val="0070C0"/>
                </a:solidFill>
                <a:latin typeface="Times New Roman" panose="02020603050405020304" pitchFamily="18" charset="0"/>
                <a:ea typeface="Times New Roman" panose="02020603050405020304" pitchFamily="18" charset="0"/>
              </a:rPr>
              <a:t>1</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аноддаги</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диафрагмадан</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ўтиши</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натижасида</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амалга</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оширилади</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Нурни</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оғдариш</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учун</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пластинкалар</a:t>
            </a:r>
            <a:r>
              <a:rPr lang="ru-RU" sz="2400" b="1" dirty="0">
                <a:solidFill>
                  <a:srgbClr val="0070C0"/>
                </a:solidFill>
                <a:latin typeface="Times New Roman" panose="02020603050405020304" pitchFamily="18" charset="0"/>
                <a:ea typeface="Times New Roman" panose="02020603050405020304" pitchFamily="18" charset="0"/>
              </a:rPr>
              <a:t> П</a:t>
            </a:r>
            <a:r>
              <a:rPr lang="ru-RU" sz="2400" b="1" baseline="-25000" dirty="0">
                <a:solidFill>
                  <a:srgbClr val="0070C0"/>
                </a:solidFill>
                <a:latin typeface="Times New Roman" panose="02020603050405020304" pitchFamily="18" charset="0"/>
                <a:ea typeface="Times New Roman" panose="02020603050405020304" pitchFamily="18" charset="0"/>
              </a:rPr>
              <a:t>1</a:t>
            </a:r>
            <a:r>
              <a:rPr lang="ru-RU" sz="2400" b="1" dirty="0">
                <a:solidFill>
                  <a:srgbClr val="0070C0"/>
                </a:solidFill>
                <a:latin typeface="Times New Roman" panose="02020603050405020304" pitchFamily="18" charset="0"/>
                <a:ea typeface="Times New Roman" panose="02020603050405020304" pitchFamily="18" charset="0"/>
              </a:rPr>
              <a:t> - вертикал </a:t>
            </a:r>
            <a:r>
              <a:rPr lang="ru-RU" sz="2400" b="1" dirty="0" err="1">
                <a:solidFill>
                  <a:srgbClr val="0070C0"/>
                </a:solidFill>
                <a:latin typeface="Times New Roman" panose="02020603050405020304" pitchFamily="18" charset="0"/>
                <a:ea typeface="Times New Roman" panose="02020603050405020304" pitchFamily="18" charset="0"/>
              </a:rPr>
              <a:t>йўналишда</a:t>
            </a:r>
            <a:r>
              <a:rPr lang="ru-RU" sz="2400" b="1" dirty="0">
                <a:solidFill>
                  <a:srgbClr val="0070C0"/>
                </a:solidFill>
                <a:latin typeface="Times New Roman" panose="02020603050405020304" pitchFamily="18" charset="0"/>
                <a:ea typeface="Times New Roman" panose="02020603050405020304" pitchFamily="18" charset="0"/>
              </a:rPr>
              <a:t>, П</a:t>
            </a:r>
            <a:r>
              <a:rPr lang="ru-RU" sz="2400" b="1" baseline="-25000" dirty="0">
                <a:solidFill>
                  <a:srgbClr val="0070C0"/>
                </a:solidFill>
                <a:latin typeface="Times New Roman" panose="02020603050405020304" pitchFamily="18" charset="0"/>
                <a:ea typeface="Times New Roman" panose="02020603050405020304" pitchFamily="18" charset="0"/>
              </a:rPr>
              <a:t>2</a:t>
            </a:r>
            <a:r>
              <a:rPr lang="ru-RU" sz="2400" b="1" dirty="0">
                <a:solidFill>
                  <a:srgbClr val="0070C0"/>
                </a:solidFill>
                <a:latin typeface="Times New Roman" panose="02020603050405020304" pitchFamily="18" charset="0"/>
                <a:ea typeface="Times New Roman" panose="02020603050405020304" pitchFamily="18" charset="0"/>
              </a:rPr>
              <a:t> - </a:t>
            </a:r>
            <a:r>
              <a:rPr lang="ru-RU" sz="2400" b="1" dirty="0" err="1">
                <a:solidFill>
                  <a:srgbClr val="0070C0"/>
                </a:solidFill>
                <a:latin typeface="Times New Roman" panose="02020603050405020304" pitchFamily="18" charset="0"/>
                <a:ea typeface="Times New Roman" panose="02020603050405020304" pitchFamily="18" charset="0"/>
              </a:rPr>
              <a:t>горизонтал</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йўналишда</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ҳизмат</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қилади</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Кучсиз</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сигналларни</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кучайтириш</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учун</a:t>
            </a:r>
            <a:r>
              <a:rPr lang="ru-RU" sz="2400" b="1" dirty="0">
                <a:solidFill>
                  <a:srgbClr val="0070C0"/>
                </a:solidFill>
                <a:latin typeface="Times New Roman" panose="02020603050405020304" pitchFamily="18" charset="0"/>
                <a:ea typeface="Times New Roman" panose="02020603050405020304" pitchFamily="18" charset="0"/>
              </a:rPr>
              <a:t> (2,3) </a:t>
            </a:r>
            <a:r>
              <a:rPr lang="ru-RU" sz="2400" b="1" dirty="0" err="1">
                <a:solidFill>
                  <a:srgbClr val="0070C0"/>
                </a:solidFill>
                <a:latin typeface="Times New Roman" panose="02020603050405020304" pitchFamily="18" charset="0"/>
                <a:ea typeface="Times New Roman" panose="02020603050405020304" pitchFamily="18" charset="0"/>
              </a:rPr>
              <a:t>кучайтиргичлардан</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фойдаланилади</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Резвертка</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генератори</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нурли</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горизонтал</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йўналишда</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берилган</a:t>
            </a:r>
            <a:r>
              <a:rPr lang="ru-RU" sz="2400" b="1" dirty="0">
                <a:solidFill>
                  <a:srgbClr val="0070C0"/>
                </a:solidFill>
                <a:latin typeface="Times New Roman" panose="02020603050405020304" pitchFamily="18" charset="0"/>
                <a:ea typeface="Times New Roman" panose="02020603050405020304" pitchFamily="18" charset="0"/>
              </a:rPr>
              <a:t> частота </a:t>
            </a:r>
            <a:r>
              <a:rPr lang="ru-RU" sz="2400" b="1" dirty="0" err="1">
                <a:solidFill>
                  <a:srgbClr val="0070C0"/>
                </a:solidFill>
                <a:latin typeface="Times New Roman" panose="02020603050405020304" pitchFamily="18" charset="0"/>
                <a:ea typeface="Times New Roman" panose="02020603050405020304" pitchFamily="18" charset="0"/>
              </a:rPr>
              <a:t>билан</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оғдариш</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учун</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хизмат</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қилади</a:t>
            </a:r>
            <a:r>
              <a:rPr lang="ru-RU" sz="2400" b="1" dirty="0">
                <a:solidFill>
                  <a:srgbClr val="0070C0"/>
                </a:solidFill>
                <a:latin typeface="Times New Roman" panose="02020603050405020304" pitchFamily="18" charset="0"/>
                <a:ea typeface="Times New Roman" panose="02020603050405020304" pitchFamily="18" charset="0"/>
              </a:rPr>
              <a:t>. Бунда </a:t>
            </a:r>
            <a:r>
              <a:rPr lang="ru-RU" sz="2400" b="1" dirty="0" err="1">
                <a:solidFill>
                  <a:srgbClr val="0070C0"/>
                </a:solidFill>
                <a:latin typeface="Times New Roman" panose="02020603050405020304" pitchFamily="18" charset="0"/>
                <a:ea typeface="Times New Roman" panose="02020603050405020304" pitchFamily="18" charset="0"/>
              </a:rPr>
              <a:t>нур</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экранда</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горизонтал</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чизиқ</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хосил</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қилади</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Текширилаёган</a:t>
            </a:r>
            <a:r>
              <a:rPr lang="ru-RU" sz="2400" b="1" dirty="0">
                <a:solidFill>
                  <a:srgbClr val="0070C0"/>
                </a:solidFill>
                <a:latin typeface="Times New Roman" panose="02020603050405020304" pitchFamily="18" charset="0"/>
                <a:ea typeface="Times New Roman" panose="02020603050405020304" pitchFamily="18" charset="0"/>
              </a:rPr>
              <a:t> сигнал У </a:t>
            </a:r>
            <a:r>
              <a:rPr lang="ru-RU" sz="2400" b="1" dirty="0" err="1">
                <a:solidFill>
                  <a:srgbClr val="0070C0"/>
                </a:solidFill>
                <a:latin typeface="Times New Roman" panose="02020603050405020304" pitchFamily="18" charset="0"/>
                <a:ea typeface="Times New Roman" panose="02020603050405020304" pitchFamily="18" charset="0"/>
              </a:rPr>
              <a:t>киришга</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берилса</a:t>
            </a:r>
            <a:r>
              <a:rPr lang="ru-RU" sz="2400" b="1" dirty="0">
                <a:solidFill>
                  <a:srgbClr val="0070C0"/>
                </a:solidFill>
                <a:latin typeface="Times New Roman" panose="02020603050405020304" pitchFamily="18" charset="0"/>
                <a:ea typeface="Times New Roman" panose="02020603050405020304" pitchFamily="18" charset="0"/>
              </a:rPr>
              <a:t>, у вертикал </a:t>
            </a:r>
            <a:r>
              <a:rPr lang="ru-RU" sz="2400" b="1" dirty="0" err="1">
                <a:solidFill>
                  <a:srgbClr val="0070C0"/>
                </a:solidFill>
                <a:latin typeface="Times New Roman" panose="02020603050405020304" pitchFamily="18" charset="0"/>
                <a:ea typeface="Times New Roman" panose="02020603050405020304" pitchFamily="18" charset="0"/>
              </a:rPr>
              <a:t>кучайтиргич</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билан</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кучайтирилиб</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экранда</a:t>
            </a:r>
            <a:r>
              <a:rPr lang="ru-RU" sz="2400" b="1" dirty="0">
                <a:solidFill>
                  <a:srgbClr val="0070C0"/>
                </a:solidFill>
                <a:latin typeface="Times New Roman" panose="02020603050405020304" pitchFamily="18" charset="0"/>
                <a:ea typeface="Times New Roman" panose="02020603050405020304" pitchFamily="18" charset="0"/>
              </a:rPr>
              <a:t> вертикал </a:t>
            </a:r>
            <a:r>
              <a:rPr lang="ru-RU" sz="2400" b="1" dirty="0" err="1">
                <a:solidFill>
                  <a:srgbClr val="0070C0"/>
                </a:solidFill>
                <a:latin typeface="Times New Roman" panose="02020603050405020304" pitchFamily="18" charset="0"/>
                <a:ea typeface="Times New Roman" panose="02020603050405020304" pitchFamily="18" charset="0"/>
              </a:rPr>
              <a:t>чизиқ</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хосил</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қилади</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Тебранувчан</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жараёнларни</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текшириш</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учун</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нур</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экранда</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маълум</a:t>
            </a:r>
            <a:r>
              <a:rPr lang="ru-RU" sz="2400" b="1" dirty="0">
                <a:solidFill>
                  <a:srgbClr val="0070C0"/>
                </a:solidFill>
                <a:latin typeface="Times New Roman" panose="02020603050405020304" pitchFamily="18" charset="0"/>
                <a:ea typeface="Times New Roman" panose="02020603050405020304" pitchFamily="18" charset="0"/>
              </a:rPr>
              <a:t> частота </a:t>
            </a:r>
            <a:r>
              <a:rPr lang="ru-RU" sz="2400" b="1" dirty="0" err="1">
                <a:solidFill>
                  <a:srgbClr val="0070C0"/>
                </a:solidFill>
                <a:latin typeface="Times New Roman" panose="02020603050405020304" pitchFamily="18" charset="0"/>
                <a:ea typeface="Times New Roman" panose="02020603050405020304" pitchFamily="18" charset="0"/>
              </a:rPr>
              <a:t>билан</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бурилиши</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ва</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бошланғич</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ҳолатига</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тезда</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қайтиши</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лозим</a:t>
            </a:r>
            <a:r>
              <a:rPr lang="ru-RU" sz="2400" b="1" dirty="0">
                <a:solidFill>
                  <a:srgbClr val="0070C0"/>
                </a:solidFill>
                <a:latin typeface="Times New Roman" panose="02020603050405020304" pitchFamily="18" charset="0"/>
                <a:ea typeface="Times New Roman" panose="02020603050405020304" pitchFamily="18" charset="0"/>
              </a:rPr>
              <a:t>. Шу </a:t>
            </a:r>
            <a:r>
              <a:rPr lang="ru-RU" sz="2400" b="1" dirty="0" err="1">
                <a:solidFill>
                  <a:srgbClr val="0070C0"/>
                </a:solidFill>
                <a:latin typeface="Times New Roman" panose="02020603050405020304" pitchFamily="18" charset="0"/>
                <a:ea typeface="Times New Roman" panose="02020603050405020304" pitchFamily="18" charset="0"/>
              </a:rPr>
              <a:t>мақсадда</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разветка</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генератори</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частотаси</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ростланадиган</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аррасимон</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кучланиш</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хосил</a:t>
            </a:r>
            <a:r>
              <a:rPr lang="ru-RU" sz="2400" b="1" dirty="0">
                <a:solidFill>
                  <a:srgbClr val="0070C0"/>
                </a:solidFill>
                <a:latin typeface="Times New Roman" panose="02020603050405020304" pitchFamily="18" charset="0"/>
                <a:ea typeface="Times New Roman" panose="02020603050405020304" pitchFamily="18" charset="0"/>
              </a:rPr>
              <a:t> </a:t>
            </a:r>
            <a:r>
              <a:rPr lang="ru-RU" sz="2400" b="1" dirty="0" err="1">
                <a:solidFill>
                  <a:srgbClr val="0070C0"/>
                </a:solidFill>
                <a:latin typeface="Times New Roman" panose="02020603050405020304" pitchFamily="18" charset="0"/>
                <a:ea typeface="Times New Roman" panose="02020603050405020304" pitchFamily="18" charset="0"/>
              </a:rPr>
              <a:t>қилади</a:t>
            </a:r>
            <a:r>
              <a:rPr lang="ru-RU" sz="2400" b="1" dirty="0">
                <a:solidFill>
                  <a:srgbClr val="0070C0"/>
                </a:solidFill>
                <a:latin typeface="Times New Roman" panose="02020603050405020304" pitchFamily="18" charset="0"/>
                <a:ea typeface="Times New Roman" panose="02020603050405020304" pitchFamily="18" charset="0"/>
              </a:rPr>
              <a:t>. </a:t>
            </a:r>
          </a:p>
          <a:p>
            <a:pPr>
              <a:spcAft>
                <a:spcPts val="0"/>
              </a:spcAft>
            </a:pPr>
            <a:r>
              <a:rPr lang="ru-RU" sz="2400" b="1" dirty="0">
                <a:solidFill>
                  <a:srgbClr val="0070C0"/>
                </a:solidFill>
                <a:latin typeface="Times New Roman" panose="02020603050405020304" pitchFamily="18" charset="0"/>
                <a:ea typeface="Times New Roman" panose="02020603050405020304" pitchFamily="18" charset="0"/>
              </a:rPr>
              <a:t> </a:t>
            </a:r>
            <a:endParaRPr lang="ru-RU" sz="2400" b="1" dirty="0">
              <a:solidFill>
                <a:srgbClr val="0070C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00838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6038" y="1520825"/>
            <a:ext cx="6562725" cy="2466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Прямоугольник 5"/>
          <p:cNvSpPr/>
          <p:nvPr/>
        </p:nvSpPr>
        <p:spPr>
          <a:xfrm>
            <a:off x="3191775" y="4562260"/>
            <a:ext cx="6711350" cy="461665"/>
          </a:xfrm>
          <a:prstGeom prst="rect">
            <a:avLst/>
          </a:prstGeom>
        </p:spPr>
        <p:txBody>
          <a:bodyPr wrap="square">
            <a:spAutoFit/>
          </a:bodyPr>
          <a:lstStyle/>
          <a:p>
            <a:r>
              <a:rPr lang="ru-RU" sz="2400" b="1" dirty="0" err="1">
                <a:latin typeface="Times New Roman" panose="02020603050405020304" pitchFamily="18" charset="0"/>
                <a:cs typeface="Times New Roman" panose="02020603050405020304" pitchFamily="18" charset="0"/>
              </a:rPr>
              <a:t>Осциллографнинг</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уланиш</a:t>
            </a:r>
            <a:r>
              <a:rPr lang="ru-RU" sz="2400" b="1" dirty="0">
                <a:latin typeface="Times New Roman" panose="02020603050405020304" pitchFamily="18" charset="0"/>
                <a:cs typeface="Times New Roman" panose="02020603050405020304" pitchFamily="18" charset="0"/>
              </a:rPr>
              <a:t> </a:t>
            </a:r>
            <a:r>
              <a:rPr lang="ru-RU" sz="2400" b="1" dirty="0" err="1" smtClean="0">
                <a:latin typeface="Times New Roman" panose="02020603050405020304" pitchFamily="18" charset="0"/>
                <a:cs typeface="Times New Roman" panose="02020603050405020304" pitchFamily="18" charset="0"/>
              </a:rPr>
              <a:t>схемаси</a:t>
            </a:r>
            <a:r>
              <a:rPr lang="ru-RU"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554414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904999" y="626533"/>
            <a:ext cx="8373533" cy="4062651"/>
          </a:xfrm>
          <a:prstGeom prst="rect">
            <a:avLst/>
          </a:prstGeom>
        </p:spPr>
        <p:txBody>
          <a:bodyPr wrap="square">
            <a:spAutoFit/>
          </a:bodyPr>
          <a:lstStyle/>
          <a:p>
            <a:r>
              <a:rPr lang="ru-RU" sz="2400" b="1" dirty="0" smtClean="0">
                <a:solidFill>
                  <a:srgbClr val="002060"/>
                </a:solidFill>
                <a:latin typeface="Times New Roman" panose="02020603050405020304" pitchFamily="18" charset="0"/>
                <a:cs typeface="Times New Roman" panose="02020603050405020304" pitchFamily="18" charset="0"/>
              </a:rPr>
              <a:t>     </a:t>
            </a:r>
            <a:r>
              <a:rPr lang="ru-RU" sz="2400" b="1" dirty="0" err="1" smtClean="0">
                <a:solidFill>
                  <a:srgbClr val="002060"/>
                </a:solidFill>
                <a:latin typeface="Times New Roman" panose="02020603050405020304" pitchFamily="18" charset="0"/>
                <a:cs typeface="Times New Roman" panose="02020603050405020304" pitchFamily="18" charset="0"/>
              </a:rPr>
              <a:t>Кўрсатилгандек</a:t>
            </a:r>
            <a:r>
              <a:rPr lang="ru-RU" sz="2400" b="1" dirty="0" smtClean="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чизма</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бўйича</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занжир</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тузиб</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расмдаги</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узиб-улагич</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smtClean="0">
                <a:solidFill>
                  <a:srgbClr val="002060"/>
                </a:solidFill>
                <a:latin typeface="Times New Roman" panose="02020603050405020304" pitchFamily="18" charset="0"/>
                <a:cs typeface="Times New Roman" panose="02020603050405020304" pitchFamily="18" charset="0"/>
              </a:rPr>
              <a:t>ўрнини</a:t>
            </a:r>
            <a:r>
              <a:rPr lang="ru-RU" sz="2400" b="1" dirty="0" smtClean="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бир</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томонлама</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ўтказувчанлик</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хусусиятига</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эга</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бўлган</a:t>
            </a:r>
            <a:r>
              <a:rPr lang="ru-RU" sz="2400" b="1" dirty="0">
                <a:solidFill>
                  <a:srgbClr val="002060"/>
                </a:solidFill>
                <a:latin typeface="Times New Roman" panose="02020603050405020304" pitchFamily="18" charset="0"/>
                <a:cs typeface="Times New Roman" panose="02020603050405020304" pitchFamily="18" charset="0"/>
              </a:rPr>
              <a:t> ярим </a:t>
            </a:r>
            <a:r>
              <a:rPr lang="ru-RU" sz="2400" b="1" dirty="0" err="1">
                <a:solidFill>
                  <a:srgbClr val="002060"/>
                </a:solidFill>
                <a:latin typeface="Times New Roman" panose="02020603050405020304" pitchFamily="18" charset="0"/>
                <a:cs typeface="Times New Roman" panose="02020603050405020304" pitchFamily="18" charset="0"/>
              </a:rPr>
              <a:t>ўтказгичли</a:t>
            </a:r>
            <a:r>
              <a:rPr lang="ru-RU" sz="2400" b="1" dirty="0">
                <a:solidFill>
                  <a:srgbClr val="002060"/>
                </a:solidFill>
                <a:latin typeface="Times New Roman" panose="02020603050405020304" pitchFamily="18" charset="0"/>
                <a:cs typeface="Times New Roman" panose="02020603050405020304" pitchFamily="18" charset="0"/>
              </a:rPr>
              <a:t> Д1 диод </a:t>
            </a:r>
            <a:r>
              <a:rPr lang="ru-RU" sz="2400" b="1" dirty="0" err="1">
                <a:solidFill>
                  <a:srgbClr val="002060"/>
                </a:solidFill>
                <a:latin typeface="Times New Roman" panose="02020603050405020304" pitchFamily="18" charset="0"/>
                <a:cs typeface="Times New Roman" panose="02020603050405020304" pitchFamily="18" charset="0"/>
              </a:rPr>
              <a:t>билан</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алмаштирсак</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ўзгармас</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кучланиш</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манбаи</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бўлмиш</a:t>
            </a:r>
            <a:r>
              <a:rPr lang="ru-RU" sz="2400" b="1" dirty="0">
                <a:solidFill>
                  <a:srgbClr val="002060"/>
                </a:solidFill>
                <a:latin typeface="Times New Roman" panose="02020603050405020304" pitchFamily="18" charset="0"/>
                <a:cs typeface="Times New Roman" panose="02020603050405020304" pitchFamily="18" charset="0"/>
              </a:rPr>
              <a:t> гальваник </a:t>
            </a:r>
            <a:r>
              <a:rPr lang="ru-RU" sz="2400" b="1" dirty="0" err="1">
                <a:solidFill>
                  <a:srgbClr val="002060"/>
                </a:solidFill>
                <a:latin typeface="Times New Roman" panose="02020603050405020304" pitchFamily="18" charset="0"/>
                <a:cs typeface="Times New Roman" panose="02020603050405020304" pitchFamily="18" charset="0"/>
              </a:rPr>
              <a:t>элементни</a:t>
            </a:r>
            <a:r>
              <a:rPr lang="ru-RU" sz="2400" b="1" dirty="0">
                <a:solidFill>
                  <a:srgbClr val="002060"/>
                </a:solidFill>
                <a:latin typeface="Times New Roman" panose="02020603050405020304" pitchFamily="18" charset="0"/>
                <a:cs typeface="Times New Roman" panose="02020603050405020304" pitchFamily="18" charset="0"/>
              </a:rPr>
              <a:t> 50 Гц </a:t>
            </a:r>
            <a:r>
              <a:rPr lang="ru-RU" sz="2400" b="1" dirty="0" err="1">
                <a:solidFill>
                  <a:srgbClr val="002060"/>
                </a:solidFill>
                <a:latin typeface="Times New Roman" panose="02020603050405020304" pitchFamily="18" charset="0"/>
                <a:cs typeface="Times New Roman" panose="02020603050405020304" pitchFamily="18" charset="0"/>
              </a:rPr>
              <a:t>частотали</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ўзгарувчан</a:t>
            </a:r>
            <a:r>
              <a:rPr lang="ru-RU" sz="2400" b="1" dirty="0">
                <a:solidFill>
                  <a:srgbClr val="002060"/>
                </a:solidFill>
                <a:latin typeface="Times New Roman" panose="02020603050405020304" pitchFamily="18" charset="0"/>
                <a:cs typeface="Times New Roman" panose="02020603050405020304" pitchFamily="18" charset="0"/>
              </a:rPr>
              <a:t> 6 Вольт (В) ли </a:t>
            </a:r>
            <a:r>
              <a:rPr lang="ru-RU" sz="2400" b="1" dirty="0" err="1">
                <a:solidFill>
                  <a:srgbClr val="002060"/>
                </a:solidFill>
                <a:latin typeface="Times New Roman" panose="02020603050405020304" pitchFamily="18" charset="0"/>
                <a:cs typeface="Times New Roman" panose="02020603050405020304" pitchFamily="18" charset="0"/>
              </a:rPr>
              <a:t>кучланиш</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манбаига</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ўзгартирсак</a:t>
            </a:r>
            <a:r>
              <a:rPr lang="ru-RU" sz="2400" b="1" dirty="0">
                <a:solidFill>
                  <a:srgbClr val="002060"/>
                </a:solidFill>
                <a:latin typeface="Times New Roman" panose="02020603050405020304" pitchFamily="18" charset="0"/>
                <a:cs typeface="Times New Roman" panose="02020603050405020304" pitchFamily="18" charset="0"/>
              </a:rPr>
              <a:t>, осциллограф </a:t>
            </a:r>
            <a:r>
              <a:rPr lang="ru-RU" sz="2400" b="1" dirty="0" err="1">
                <a:solidFill>
                  <a:srgbClr val="002060"/>
                </a:solidFill>
                <a:latin typeface="Times New Roman" panose="02020603050405020304" pitchFamily="18" charset="0"/>
                <a:cs typeface="Times New Roman" panose="02020603050405020304" pitchFamily="18" charset="0"/>
              </a:rPr>
              <a:t>экранида</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уйгунлашган</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тургун</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ҳолатдаги</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сўнувчи</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тебранишларнинг</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сўнувчи</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графиги</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ҳосил</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бўлиб</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масала</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ҳал</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бўлади</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Чизмадан</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коринадики</a:t>
            </a:r>
            <a:r>
              <a:rPr lang="ru-RU" sz="2400" b="1" dirty="0">
                <a:solidFill>
                  <a:srgbClr val="002060"/>
                </a:solidFill>
                <a:latin typeface="Times New Roman" panose="02020603050405020304" pitchFamily="18" charset="0"/>
                <a:cs typeface="Times New Roman" panose="02020603050405020304" pitchFamily="18" charset="0"/>
              </a:rPr>
              <a:t>, Д1 диод электрон </a:t>
            </a:r>
            <a:r>
              <a:rPr lang="ru-RU" sz="2400" b="1" dirty="0" err="1">
                <a:solidFill>
                  <a:srgbClr val="002060"/>
                </a:solidFill>
                <a:latin typeface="Times New Roman" panose="02020603050405020304" pitchFamily="18" charset="0"/>
                <a:cs typeface="Times New Roman" panose="02020603050405020304" pitchFamily="18" charset="0"/>
              </a:rPr>
              <a:t>узиб-улагич</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вазифасини</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ўтайди</a:t>
            </a:r>
            <a:r>
              <a:rPr lang="ru-RU" sz="2400" b="1" dirty="0">
                <a:solidFill>
                  <a:srgbClr val="002060"/>
                </a:solidFill>
                <a:latin typeface="Times New Roman" panose="02020603050405020304" pitchFamily="18" charset="0"/>
                <a:cs typeface="Times New Roman" panose="02020603050405020304" pitchFamily="18" charset="0"/>
              </a:rPr>
              <a:t>. </a:t>
            </a:r>
          </a:p>
          <a:p>
            <a:endParaRPr lang="ru-RU" b="1" dirty="0"/>
          </a:p>
        </p:txBody>
      </p:sp>
    </p:spTree>
    <p:extLst>
      <p:ext uri="{BB962C8B-B14F-4D97-AF65-F5344CB8AC3E}">
        <p14:creationId xmlns:p14="http://schemas.microsoft.com/office/powerpoint/2010/main" val="2027018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 xmlns:a16="http://schemas.microsoft.com/office/drawing/2014/main" id="{214CEA28-5885-4B26-B5B3-80524DC4D44D}"/>
              </a:ext>
            </a:extLst>
          </p:cNvPr>
          <p:cNvSpPr/>
          <p:nvPr/>
        </p:nvSpPr>
        <p:spPr>
          <a:xfrm>
            <a:off x="1242204" y="500333"/>
            <a:ext cx="10248181" cy="5570756"/>
          </a:xfrm>
          <a:prstGeom prst="rect">
            <a:avLst/>
          </a:prstGeom>
        </p:spPr>
        <p:txBody>
          <a:bodyPr wrap="square">
            <a:spAutoFit/>
          </a:bodyPr>
          <a:lstStyle/>
          <a:p>
            <a:pPr indent="449580" algn="ctr">
              <a:spcAft>
                <a:spcPts val="0"/>
              </a:spcAft>
            </a:pPr>
            <a:r>
              <a:rPr lang="ru-RU" sz="2400" b="1" dirty="0">
                <a:solidFill>
                  <a:srgbClr val="C00000"/>
                </a:solidFill>
                <a:latin typeface="Times New Roman" panose="02020603050405020304" pitchFamily="18" charset="0"/>
                <a:ea typeface="Times New Roman" panose="02020603050405020304" pitchFamily="18" charset="0"/>
              </a:rPr>
              <a:t>Осциллограф </a:t>
            </a:r>
            <a:r>
              <a:rPr lang="ru-RU" sz="2400" b="1" dirty="0" err="1">
                <a:solidFill>
                  <a:srgbClr val="C00000"/>
                </a:solidFill>
                <a:latin typeface="Times New Roman" panose="02020603050405020304" pitchFamily="18" charset="0"/>
                <a:ea typeface="Times New Roman" panose="02020603050405020304" pitchFamily="18" charset="0"/>
              </a:rPr>
              <a:t>ёрдамида</a:t>
            </a:r>
            <a:r>
              <a:rPr lang="ru-RU" sz="2400" b="1" dirty="0">
                <a:solidFill>
                  <a:srgbClr val="C00000"/>
                </a:solidFill>
                <a:latin typeface="Times New Roman" panose="02020603050405020304" pitchFamily="18" charset="0"/>
                <a:ea typeface="Times New Roman" panose="02020603050405020304" pitchFamily="18" charset="0"/>
              </a:rPr>
              <a:t> </a:t>
            </a:r>
            <a:r>
              <a:rPr lang="ru-RU" sz="2400" b="1" dirty="0" err="1">
                <a:solidFill>
                  <a:srgbClr val="C00000"/>
                </a:solidFill>
                <a:latin typeface="Times New Roman" panose="02020603050405020304" pitchFamily="18" charset="0"/>
                <a:ea typeface="Times New Roman" panose="02020603050405020304" pitchFamily="18" charset="0"/>
              </a:rPr>
              <a:t>электр</a:t>
            </a:r>
            <a:r>
              <a:rPr lang="ru-RU" sz="2400" b="1" dirty="0">
                <a:solidFill>
                  <a:srgbClr val="C00000"/>
                </a:solidFill>
                <a:latin typeface="Times New Roman" panose="02020603050405020304" pitchFamily="18" charset="0"/>
                <a:ea typeface="Times New Roman" panose="02020603050405020304" pitchFamily="18" charset="0"/>
              </a:rPr>
              <a:t> </a:t>
            </a:r>
            <a:r>
              <a:rPr lang="ru-RU" sz="2400" b="1" dirty="0" err="1">
                <a:solidFill>
                  <a:srgbClr val="C00000"/>
                </a:solidFill>
                <a:latin typeface="Times New Roman" panose="02020603050405020304" pitchFamily="18" charset="0"/>
                <a:ea typeface="Times New Roman" panose="02020603050405020304" pitchFamily="18" charset="0"/>
              </a:rPr>
              <a:t>катталикларни</a:t>
            </a:r>
            <a:r>
              <a:rPr lang="ru-RU" sz="2400" b="1" dirty="0">
                <a:solidFill>
                  <a:srgbClr val="C00000"/>
                </a:solidFill>
                <a:latin typeface="Times New Roman" panose="02020603050405020304" pitchFamily="18" charset="0"/>
                <a:ea typeface="Times New Roman" panose="02020603050405020304" pitchFamily="18" charset="0"/>
              </a:rPr>
              <a:t> </a:t>
            </a:r>
            <a:r>
              <a:rPr lang="ru-RU" sz="2400" b="1" dirty="0" err="1">
                <a:solidFill>
                  <a:srgbClr val="C00000"/>
                </a:solidFill>
                <a:latin typeface="Times New Roman" panose="02020603050405020304" pitchFamily="18" charset="0"/>
                <a:ea typeface="Times New Roman" panose="02020603050405020304" pitchFamily="18" charset="0"/>
              </a:rPr>
              <a:t>ўлчаш</a:t>
            </a:r>
            <a:endParaRPr lang="ru-RU" sz="2400" dirty="0">
              <a:solidFill>
                <a:srgbClr val="C00000"/>
              </a:solidFill>
              <a:latin typeface="Times New Roman" panose="02020603050405020304" pitchFamily="18" charset="0"/>
              <a:ea typeface="Times New Roman" panose="02020603050405020304" pitchFamily="18" charset="0"/>
            </a:endParaRPr>
          </a:p>
          <a:p>
            <a:pPr indent="449580" algn="just">
              <a:spcAft>
                <a:spcPts val="0"/>
              </a:spcAft>
            </a:pPr>
            <a:r>
              <a:rPr lang="ru-RU" sz="2400" dirty="0">
                <a:solidFill>
                  <a:srgbClr val="C00000"/>
                </a:solidFill>
                <a:latin typeface="Times New Roman" panose="02020603050405020304" pitchFamily="18" charset="0"/>
                <a:ea typeface="Times New Roman" panose="02020603050405020304" pitchFamily="18" charset="0"/>
              </a:rPr>
              <a:t> </a:t>
            </a:r>
          </a:p>
          <a:p>
            <a:pPr indent="449580" algn="just">
              <a:spcAft>
                <a:spcPts val="0"/>
              </a:spcAft>
            </a:pPr>
            <a:r>
              <a:rPr lang="ru-RU" sz="2800" b="1" dirty="0">
                <a:solidFill>
                  <a:srgbClr val="0070C0"/>
                </a:solidFill>
                <a:latin typeface="Times New Roman" panose="02020603050405020304" pitchFamily="18" charset="0"/>
                <a:ea typeface="Times New Roman" panose="02020603050405020304" pitchFamily="18" charset="0"/>
              </a:rPr>
              <a:t>Частота-</a:t>
            </a:r>
            <a:r>
              <a:rPr lang="ru-RU" sz="2800" b="1" dirty="0" err="1">
                <a:solidFill>
                  <a:srgbClr val="0070C0"/>
                </a:solidFill>
                <a:latin typeface="Times New Roman" panose="02020603050405020304" pitchFamily="18" charset="0"/>
                <a:ea typeface="Times New Roman" panose="02020603050405020304" pitchFamily="18" charset="0"/>
              </a:rPr>
              <a:t>вақт</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параметрларини</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ўлчашни</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ташкил</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қилишда</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турли</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осциллографик</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усуллар</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қўлланилади</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Чизиқли</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ёйилма</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усули</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алоҳида</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намунавий</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барқарорлиги</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юқори</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бўлган</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генератордан</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фойдаланиш</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принципига</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асосланган</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Баъзи</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ҳолларда</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намунавий</a:t>
            </a:r>
            <a:r>
              <a:rPr lang="ru-RU" sz="2800" b="1" dirty="0">
                <a:solidFill>
                  <a:srgbClr val="0070C0"/>
                </a:solidFill>
                <a:latin typeface="Times New Roman" panose="02020603050405020304" pitchFamily="18" charset="0"/>
                <a:ea typeface="Times New Roman" panose="02020603050405020304" pitchFamily="18" charset="0"/>
              </a:rPr>
              <a:t> генератор </a:t>
            </a:r>
            <a:r>
              <a:rPr lang="ru-RU" sz="2800" b="1" dirty="0" err="1">
                <a:solidFill>
                  <a:srgbClr val="0070C0"/>
                </a:solidFill>
                <a:latin typeface="Times New Roman" panose="02020603050405020304" pitchFamily="18" charset="0"/>
                <a:ea typeface="Times New Roman" panose="02020603050405020304" pitchFamily="18" charset="0"/>
              </a:rPr>
              <a:t>сифатида</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бевосита</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осциллографиии</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ўзининг</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ёйилма</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генератори</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қўлланилади</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лекин</a:t>
            </a:r>
            <a:r>
              <a:rPr lang="ru-RU" sz="2800" b="1" dirty="0">
                <a:solidFill>
                  <a:srgbClr val="0070C0"/>
                </a:solidFill>
                <a:latin typeface="Times New Roman" panose="02020603050405020304" pitchFamily="18" charset="0"/>
                <a:ea typeface="Times New Roman" panose="02020603050405020304" pitchFamily="18" charset="0"/>
              </a:rPr>
              <a:t> бунда </a:t>
            </a:r>
            <a:r>
              <a:rPr lang="ru-RU" sz="2800" b="1" dirty="0" err="1">
                <a:solidFill>
                  <a:srgbClr val="0070C0"/>
                </a:solidFill>
                <a:latin typeface="Times New Roman" panose="02020603050405020304" pitchFamily="18" charset="0"/>
                <a:ea typeface="Times New Roman" panose="02020603050405020304" pitchFamily="18" charset="0"/>
              </a:rPr>
              <a:t>унинг</a:t>
            </a:r>
            <a:r>
              <a:rPr lang="ru-RU" sz="2800" b="1" dirty="0">
                <a:solidFill>
                  <a:srgbClr val="0070C0"/>
                </a:solidFill>
                <a:latin typeface="Times New Roman" panose="02020603050405020304" pitchFamily="18" charset="0"/>
                <a:ea typeface="Times New Roman" panose="02020603050405020304" pitchFamily="18" charset="0"/>
              </a:rPr>
              <a:t> частота-</a:t>
            </a:r>
            <a:r>
              <a:rPr lang="ru-RU" sz="2800" b="1" dirty="0" err="1">
                <a:solidFill>
                  <a:srgbClr val="0070C0"/>
                </a:solidFill>
                <a:latin typeface="Times New Roman" panose="02020603050405020304" pitchFamily="18" charset="0"/>
                <a:ea typeface="Times New Roman" panose="02020603050405020304" pitchFamily="18" charset="0"/>
              </a:rPr>
              <a:t>вақт</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характеристикалари</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қатъий</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smtClean="0">
                <a:solidFill>
                  <a:srgbClr val="0070C0"/>
                </a:solidFill>
                <a:latin typeface="Times New Roman" panose="02020603050405020304" pitchFamily="18" charset="0"/>
                <a:ea typeface="Times New Roman" panose="02020603050405020304" pitchFamily="18" charset="0"/>
              </a:rPr>
              <a:t>нормаллаштирилади</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Ёйилма</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чизиғининг</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ўлчамлик</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коэффициенти</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smtClean="0">
                <a:solidFill>
                  <a:srgbClr val="0070C0"/>
                </a:solidFill>
                <a:latin typeface="Times New Roman" panose="02020603050405020304" pitchFamily="18" charset="0"/>
                <a:ea typeface="Times New Roman" panose="02020603050405020304" pitchFamily="18" charset="0"/>
              </a:rPr>
              <a:t>Кх</a:t>
            </a:r>
            <a:r>
              <a:rPr lang="ru-RU" sz="2800" b="1" dirty="0" smtClean="0">
                <a:solidFill>
                  <a:srgbClr val="0070C0"/>
                </a:solidFill>
                <a:latin typeface="Times New Roman" panose="02020603050405020304" pitchFamily="18" charset="0"/>
                <a:ea typeface="Times New Roman" panose="02020603050405020304" pitchFamily="18" charset="0"/>
              </a:rPr>
              <a:t> </a:t>
            </a:r>
            <a:r>
              <a:rPr lang="ru-RU" sz="2800" b="1" dirty="0" err="1" smtClean="0">
                <a:solidFill>
                  <a:srgbClr val="0070C0"/>
                </a:solidFill>
                <a:latin typeface="Times New Roman" panose="02020603050405020304" pitchFamily="18" charset="0"/>
                <a:ea typeface="Times New Roman" panose="02020603050405020304" pitchFamily="18" charset="0"/>
              </a:rPr>
              <a:t>вақт</a:t>
            </a:r>
            <a:r>
              <a:rPr lang="ru-RU" sz="2800" b="1" dirty="0" smtClean="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бирлигида</a:t>
            </a:r>
            <a:r>
              <a:rPr lang="ru-RU" sz="2800" b="1" dirty="0">
                <a:solidFill>
                  <a:srgbClr val="0070C0"/>
                </a:solidFill>
                <a:latin typeface="Times New Roman" panose="02020603050405020304" pitchFamily="18" charset="0"/>
                <a:ea typeface="Times New Roman" panose="02020603050405020304" pitchFamily="18" charset="0"/>
              </a:rPr>
              <a:t> Х </a:t>
            </a:r>
            <a:r>
              <a:rPr lang="ru-RU" sz="2800" b="1" dirty="0" err="1">
                <a:solidFill>
                  <a:srgbClr val="0070C0"/>
                </a:solidFill>
                <a:latin typeface="Times New Roman" panose="02020603050405020304" pitchFamily="18" charset="0"/>
                <a:ea typeface="Times New Roman" panose="02020603050405020304" pitchFamily="18" charset="0"/>
              </a:rPr>
              <a:t>ўқи</a:t>
            </a:r>
            <a:r>
              <a:rPr lang="ru-RU" sz="2800" b="1" dirty="0">
                <a:solidFill>
                  <a:srgbClr val="0070C0"/>
                </a:solidFill>
                <a:latin typeface="Times New Roman" panose="02020603050405020304" pitchFamily="18" charset="0"/>
                <a:ea typeface="Times New Roman" panose="02020603050405020304" pitchFamily="18" charset="0"/>
              </a:rPr>
              <a:t> масштаб </a:t>
            </a:r>
            <a:r>
              <a:rPr lang="ru-RU" sz="2800" b="1" dirty="0" err="1">
                <a:solidFill>
                  <a:srgbClr val="0070C0"/>
                </a:solidFill>
                <a:latin typeface="Times New Roman" panose="02020603050405020304" pitchFamily="18" charset="0"/>
                <a:ea typeface="Times New Roman" panose="02020603050405020304" pitchFamily="18" charset="0"/>
              </a:rPr>
              <a:t>тўрининг</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бўлиниш</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бирлигига</a:t>
            </a:r>
            <a:r>
              <a:rPr lang="ru-RU" sz="2800" b="1" dirty="0">
                <a:solidFill>
                  <a:srgbClr val="0070C0"/>
                </a:solidFill>
                <a:latin typeface="Times New Roman" panose="02020603050405020304" pitchFamily="18" charset="0"/>
                <a:ea typeface="Times New Roman" panose="02020603050405020304" pitchFamily="18" charset="0"/>
              </a:rPr>
              <a:t> </a:t>
            </a:r>
            <a:r>
              <a:rPr lang="ru-RU" sz="2800" b="1" dirty="0" err="1">
                <a:solidFill>
                  <a:srgbClr val="0070C0"/>
                </a:solidFill>
                <a:latin typeface="Times New Roman" panose="02020603050405020304" pitchFamily="18" charset="0"/>
                <a:ea typeface="Times New Roman" panose="02020603050405020304" pitchFamily="18" charset="0"/>
              </a:rPr>
              <a:t>даражаланган</a:t>
            </a:r>
            <a:r>
              <a:rPr lang="ru-RU" sz="2800" b="1" dirty="0">
                <a:solidFill>
                  <a:srgbClr val="0070C0"/>
                </a:solidFill>
                <a:latin typeface="Times New Roman" panose="02020603050405020304" pitchFamily="18" charset="0"/>
                <a:ea typeface="Times New Roman" panose="02020603050405020304" pitchFamily="18" charset="0"/>
              </a:rPr>
              <a:t>.</a:t>
            </a:r>
          </a:p>
          <a:p>
            <a:pPr indent="449580" algn="just">
              <a:spcAft>
                <a:spcPts val="0"/>
              </a:spcAft>
            </a:pP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26731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0049" y="389626"/>
            <a:ext cx="9085394" cy="428589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691232" y="5056201"/>
            <a:ext cx="6460936" cy="369332"/>
          </a:xfrm>
          <a:prstGeom prst="rect">
            <a:avLst/>
          </a:prstGeom>
        </p:spPr>
        <p:txBody>
          <a:bodyPr wrap="none">
            <a:spAutoFit/>
          </a:bodyPr>
          <a:lstStyle/>
          <a:p>
            <a:r>
              <a:rPr lang="ru-RU" b="1" dirty="0" smtClean="0">
                <a:latin typeface="Times New Roman" panose="02020603050405020304" pitchFamily="18" charset="0"/>
                <a:cs typeface="Times New Roman" panose="02020603050405020304" pitchFamily="18" charset="0"/>
              </a:rPr>
              <a:t>Ос</a:t>
            </a:r>
            <a:r>
              <a:rPr lang="uz-Cyrl-UZ" b="1" dirty="0">
                <a:latin typeface="Times New Roman" panose="02020603050405020304" pitchFamily="18" charset="0"/>
                <a:cs typeface="Times New Roman" panose="02020603050405020304" pitchFamily="18" charset="0"/>
              </a:rPr>
              <a:t>ц</a:t>
            </a:r>
            <a:r>
              <a:rPr lang="ru-RU" b="1" dirty="0" err="1" smtClean="0">
                <a:latin typeface="Times New Roman" panose="02020603050405020304" pitchFamily="18" charset="0"/>
                <a:cs typeface="Times New Roman" panose="02020603050405020304" pitchFamily="18" charset="0"/>
              </a:rPr>
              <a:t>иллографнинг</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соддалаштирилган</a:t>
            </a:r>
            <a:r>
              <a:rPr lang="ru-RU" b="1" dirty="0">
                <a:latin typeface="Times New Roman" panose="02020603050405020304" pitchFamily="18" charset="0"/>
                <a:cs typeface="Times New Roman" panose="02020603050405020304" pitchFamily="18" charset="0"/>
              </a:rPr>
              <a:t> функционал </a:t>
            </a:r>
            <a:r>
              <a:rPr lang="ru-RU" b="1" dirty="0" err="1">
                <a:latin typeface="Times New Roman" panose="02020603050405020304" pitchFamily="18" charset="0"/>
                <a:cs typeface="Times New Roman" panose="02020603050405020304" pitchFamily="18" charset="0"/>
              </a:rPr>
              <a:t>схемаси</a:t>
            </a:r>
            <a:r>
              <a:rPr lang="ru-RU"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896980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16. Электронно-лучевой осциллограф: назначение, структурная схема, принцип  действия.">
            <a:extLst>
              <a:ext uri="{FF2B5EF4-FFF2-40B4-BE49-F238E27FC236}">
                <a16:creationId xmlns="" xmlns:a16="http://schemas.microsoft.com/office/drawing/2014/main" id="{23026C63-85DD-4789-A486-BA4F04E8731E}"/>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 name="AutoShape 6" descr="16. Электронно-лучевой осциллограф: назначение, структурная схема, принцип  действия.">
            <a:extLst>
              <a:ext uri="{FF2B5EF4-FFF2-40B4-BE49-F238E27FC236}">
                <a16:creationId xmlns="" xmlns:a16="http://schemas.microsoft.com/office/drawing/2014/main" id="{520D9DC8-01C4-4710-A9C9-F01FBECDE3A1}"/>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3084" name="Picture 12" descr="https://v-kosmose.com/wp-content/uploads/2017/07/750px-crt-color-enhanced.png">
            <a:extLst>
              <a:ext uri="{FF2B5EF4-FFF2-40B4-BE49-F238E27FC236}">
                <a16:creationId xmlns="" xmlns:a16="http://schemas.microsoft.com/office/drawing/2014/main" id="{54D76AE5-2AFA-4131-B911-69FE576E49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630" y="1139248"/>
            <a:ext cx="5978770" cy="4884303"/>
          </a:xfrm>
          <a:prstGeom prst="rect">
            <a:avLst/>
          </a:prstGeom>
          <a:noFill/>
          <a:extLst>
            <a:ext uri="{909E8E84-426E-40DD-AFC4-6F175D3DCCD1}">
              <a14:hiddenFill xmlns:a14="http://schemas.microsoft.com/office/drawing/2010/main">
                <a:solidFill>
                  <a:srgbClr val="FFFFFF"/>
                </a:solidFill>
              </a14:hiddenFill>
            </a:ext>
          </a:extLst>
        </p:spPr>
      </p:pic>
      <p:sp>
        <p:nvSpPr>
          <p:cNvPr id="8" name="Прямоугольник 7">
            <a:extLst>
              <a:ext uri="{FF2B5EF4-FFF2-40B4-BE49-F238E27FC236}">
                <a16:creationId xmlns="" xmlns:a16="http://schemas.microsoft.com/office/drawing/2014/main" id="{E1CE0A30-3A02-4B0D-BE03-C1323A9554AA}"/>
              </a:ext>
            </a:extLst>
          </p:cNvPr>
          <p:cNvSpPr/>
          <p:nvPr/>
        </p:nvSpPr>
        <p:spPr>
          <a:xfrm>
            <a:off x="6655816" y="1715761"/>
            <a:ext cx="5521570" cy="3731278"/>
          </a:xfrm>
          <a:prstGeom prst="rect">
            <a:avLst/>
          </a:prstGeom>
        </p:spPr>
        <p:txBody>
          <a:bodyPr wrap="square">
            <a:spAutoFit/>
          </a:bodyPr>
          <a:lstStyle/>
          <a:p>
            <a:pPr>
              <a:lnSpc>
                <a:spcPct val="107000"/>
              </a:lnSpc>
              <a:spcAft>
                <a:spcPts val="800"/>
              </a:spcAft>
            </a:pPr>
            <a:r>
              <a:rPr lang="ru-RU"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1-Уч хил </a:t>
            </a:r>
            <a:r>
              <a:rPr lang="ru-RU" sz="20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рангли</a:t>
            </a:r>
            <a:r>
              <a:rPr lang="ru-RU"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электрон </a:t>
            </a:r>
            <a:r>
              <a:rPr lang="ru-RU" sz="20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оким</a:t>
            </a:r>
            <a:r>
              <a:rPr lang="ru-RU"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pPr>
            <a:r>
              <a:rPr lang="ru-RU"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2-Электрон </a:t>
            </a:r>
            <a:r>
              <a:rPr lang="ru-RU" sz="20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нур</a:t>
            </a:r>
            <a:endParaRPr lang="ru-RU"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ru-RU"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3-Фокусловчи катушка.</a:t>
            </a:r>
          </a:p>
          <a:p>
            <a:pPr>
              <a:lnSpc>
                <a:spcPct val="107000"/>
              </a:lnSpc>
              <a:spcAft>
                <a:spcPts val="800"/>
              </a:spcAft>
            </a:pPr>
            <a:r>
              <a:rPr lang="ru-RU"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4-Бурама </a:t>
            </a:r>
            <a:r>
              <a:rPr lang="ru-RU" sz="20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катушка</a:t>
            </a:r>
            <a:endParaRPr lang="ru-RU"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ru-RU"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5-Анодлар </a:t>
            </a:r>
            <a:r>
              <a:rPr lang="ru-RU" sz="20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туташган</a:t>
            </a:r>
            <a:r>
              <a:rPr lang="ru-RU"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ru-RU" sz="20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кисми</a:t>
            </a:r>
            <a:endParaRPr lang="ru-RU"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ru-RU"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6-Нурларни ранг </a:t>
            </a:r>
            <a:r>
              <a:rPr lang="ru-RU" sz="20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билан</a:t>
            </a:r>
            <a:r>
              <a:rPr lang="ru-RU"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ru-RU" sz="20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таксимлаш</a:t>
            </a:r>
            <a:r>
              <a:rPr lang="ru-RU"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pPr>
            <a:r>
              <a:rPr lang="ru-RU"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7-Рангли </a:t>
            </a:r>
            <a:r>
              <a:rPr lang="ru-RU" sz="20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зонанинг</a:t>
            </a:r>
            <a:r>
              <a:rPr lang="ru-RU"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ru-RU" sz="20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фосфорли</a:t>
            </a:r>
            <a:r>
              <a:rPr lang="ru-RU"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ru-RU" sz="20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катлами</a:t>
            </a:r>
            <a:r>
              <a:rPr lang="ru-RU"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p>
          <a:p>
            <a:r>
              <a:rPr lang="ru-RU"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8-Экраннинг </a:t>
            </a:r>
            <a:r>
              <a:rPr lang="ru-RU" sz="20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ички</a:t>
            </a:r>
            <a:r>
              <a:rPr lang="ru-RU"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ru-RU" sz="20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кисмининг</a:t>
            </a:r>
            <a:r>
              <a:rPr lang="ru-RU"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ru-RU" sz="20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кенгайтирилган</a:t>
            </a:r>
            <a:r>
              <a:rPr lang="ru-RU"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ru-RU" sz="20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плани</a:t>
            </a:r>
            <a:endParaRPr lang="ru-RU" sz="2000" b="1" dirty="0">
              <a:solidFill>
                <a:srgbClr val="0070C0"/>
              </a:solidFill>
              <a:latin typeface="Times New Roman" panose="02020603050405020304" pitchFamily="18" charset="0"/>
              <a:cs typeface="Times New Roman" panose="02020603050405020304" pitchFamily="18" charset="0"/>
            </a:endParaRPr>
          </a:p>
        </p:txBody>
      </p:sp>
      <p:pic>
        <p:nvPicPr>
          <p:cNvPr id="7" name="Picture 12" descr="https://v-kosmose.com/wp-content/uploads/2017/07/750px-crt-color-enhanced.png">
            <a:extLst>
              <a:ext uri="{FF2B5EF4-FFF2-40B4-BE49-F238E27FC236}">
                <a16:creationId xmlns="" xmlns:a16="http://schemas.microsoft.com/office/drawing/2014/main" id="{54D76AE5-2AFA-4131-B911-69FE576E49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030" y="1291648"/>
            <a:ext cx="5978770" cy="4884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60301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 xmlns:a16="http://schemas.microsoft.com/office/drawing/2014/main" id="{95DCEF1B-A1F1-4C80-BC61-4CA9967DA0EE}"/>
              </a:ext>
            </a:extLst>
          </p:cNvPr>
          <p:cNvSpPr/>
          <p:nvPr/>
        </p:nvSpPr>
        <p:spPr>
          <a:xfrm>
            <a:off x="2541420" y="403257"/>
            <a:ext cx="6700345" cy="1754326"/>
          </a:xfrm>
          <a:prstGeom prst="rect">
            <a:avLst/>
          </a:prstGeom>
        </p:spPr>
        <p:txBody>
          <a:bodyPr wrap="square">
            <a:spAutoFit/>
          </a:bodyPr>
          <a:lstStyle/>
          <a:p>
            <a:pPr indent="449580" algn="ctr">
              <a:spcAft>
                <a:spcPts val="0"/>
              </a:spcAft>
            </a:pPr>
            <a:r>
              <a:rPr lang="ru-RU" sz="2400" b="1" dirty="0">
                <a:solidFill>
                  <a:srgbClr val="0070C0"/>
                </a:solidFill>
                <a:latin typeface="Times New Roman" panose="02020603050405020304" pitchFamily="18" charset="0"/>
                <a:ea typeface="Times New Roman" panose="02020603050405020304" pitchFamily="18" charset="0"/>
              </a:rPr>
              <a:t>МАВЗУ </a:t>
            </a:r>
            <a:r>
              <a:rPr lang="ru-RU" sz="2400" b="1" dirty="0" smtClean="0">
                <a:solidFill>
                  <a:srgbClr val="0070C0"/>
                </a:solidFill>
                <a:latin typeface="Times New Roman" panose="02020603050405020304" pitchFamily="18" charset="0"/>
                <a:ea typeface="Times New Roman" panose="02020603050405020304" pitchFamily="18" charset="0"/>
              </a:rPr>
              <a:t>10 </a:t>
            </a:r>
            <a:r>
              <a:rPr lang="ru-RU" sz="2400" b="1" dirty="0">
                <a:solidFill>
                  <a:srgbClr val="C00000"/>
                </a:solidFill>
                <a:latin typeface="Times New Roman" panose="02020603050405020304" pitchFamily="18" charset="0"/>
                <a:ea typeface="Times New Roman" panose="02020603050405020304" pitchFamily="18" charset="0"/>
              </a:rPr>
              <a:t>:</a:t>
            </a:r>
            <a:endParaRPr lang="ru-RU" sz="2400" dirty="0">
              <a:solidFill>
                <a:srgbClr val="C00000"/>
              </a:solidFill>
              <a:effectLst/>
              <a:latin typeface="Times New Roman" panose="02020603050405020304" pitchFamily="18" charset="0"/>
              <a:ea typeface="Times New Roman" panose="02020603050405020304" pitchFamily="18" charset="0"/>
            </a:endParaRPr>
          </a:p>
          <a:p>
            <a:pPr algn="ctr"/>
            <a:r>
              <a:rPr lang="ru-RU" sz="2800" b="1" dirty="0" smtClean="0">
                <a:solidFill>
                  <a:srgbClr val="C00000"/>
                </a:solidFill>
                <a:latin typeface="Times New Roman" panose="02020603050405020304" pitchFamily="18" charset="0"/>
                <a:ea typeface="Times New Roman" panose="02020603050405020304" pitchFamily="18" charset="0"/>
              </a:rPr>
              <a:t>Осциллограф </a:t>
            </a:r>
            <a:r>
              <a:rPr lang="ru-RU" sz="2800" b="1" dirty="0" err="1" smtClean="0">
                <a:solidFill>
                  <a:srgbClr val="C00000"/>
                </a:solidFill>
                <a:latin typeface="Times New Roman" panose="02020603050405020304" pitchFamily="18" charset="0"/>
                <a:ea typeface="Times New Roman" panose="02020603050405020304" pitchFamily="18" charset="0"/>
              </a:rPr>
              <a:t>ва</a:t>
            </a:r>
            <a:r>
              <a:rPr lang="ru-RU" sz="2800" b="1" dirty="0" smtClean="0">
                <a:solidFill>
                  <a:srgbClr val="C00000"/>
                </a:solidFill>
                <a:latin typeface="Times New Roman" panose="02020603050405020304" pitchFamily="18" charset="0"/>
                <a:ea typeface="Times New Roman" panose="02020603050405020304" pitchFamily="18" charset="0"/>
              </a:rPr>
              <a:t> </a:t>
            </a:r>
            <a:r>
              <a:rPr lang="ru-RU" sz="2800" b="1" dirty="0" err="1" smtClean="0">
                <a:solidFill>
                  <a:srgbClr val="C00000"/>
                </a:solidFill>
                <a:latin typeface="Times New Roman" panose="02020603050405020304" pitchFamily="18" charset="0"/>
                <a:ea typeface="Times New Roman" panose="02020603050405020304" pitchFamily="18" charset="0"/>
              </a:rPr>
              <a:t>унинг</a:t>
            </a:r>
            <a:r>
              <a:rPr lang="ru-RU" sz="2800" b="1" dirty="0" smtClean="0">
                <a:solidFill>
                  <a:srgbClr val="C00000"/>
                </a:solidFill>
                <a:latin typeface="Times New Roman" panose="02020603050405020304" pitchFamily="18" charset="0"/>
                <a:ea typeface="Times New Roman" panose="02020603050405020304" pitchFamily="18" charset="0"/>
              </a:rPr>
              <a:t> </a:t>
            </a:r>
            <a:r>
              <a:rPr lang="ru-RU" sz="2800" b="1" dirty="0" err="1" smtClean="0">
                <a:solidFill>
                  <a:srgbClr val="C00000"/>
                </a:solidFill>
                <a:latin typeface="Times New Roman" panose="02020603050405020304" pitchFamily="18" charset="0"/>
                <a:ea typeface="Times New Roman" panose="02020603050405020304" pitchFamily="18" charset="0"/>
              </a:rPr>
              <a:t>ишлаш</a:t>
            </a:r>
            <a:r>
              <a:rPr lang="ru-RU" sz="2800" b="1" dirty="0" smtClean="0">
                <a:solidFill>
                  <a:srgbClr val="C00000"/>
                </a:solidFill>
                <a:latin typeface="Times New Roman" panose="02020603050405020304" pitchFamily="18" charset="0"/>
                <a:ea typeface="Times New Roman" panose="02020603050405020304" pitchFamily="18" charset="0"/>
              </a:rPr>
              <a:t> </a:t>
            </a:r>
            <a:r>
              <a:rPr lang="ru-RU" sz="2800" b="1" dirty="0" err="1" smtClean="0">
                <a:solidFill>
                  <a:srgbClr val="C00000"/>
                </a:solidFill>
                <a:latin typeface="Times New Roman" panose="02020603050405020304" pitchFamily="18" charset="0"/>
                <a:ea typeface="Times New Roman" panose="02020603050405020304" pitchFamily="18" charset="0"/>
              </a:rPr>
              <a:t>принципи</a:t>
            </a:r>
            <a:r>
              <a:rPr lang="ru-RU" sz="2800" b="1" dirty="0" smtClean="0">
                <a:solidFill>
                  <a:srgbClr val="C00000"/>
                </a:solidFill>
                <a:latin typeface="Times New Roman" panose="02020603050405020304" pitchFamily="18" charset="0"/>
                <a:ea typeface="Times New Roman" panose="02020603050405020304" pitchFamily="18" charset="0"/>
              </a:rPr>
              <a:t>. Осциллограф     </a:t>
            </a:r>
            <a:r>
              <a:rPr lang="ru-RU" sz="2800" b="1" dirty="0" err="1">
                <a:solidFill>
                  <a:srgbClr val="C00000"/>
                </a:solidFill>
                <a:latin typeface="Times New Roman" panose="02020603050405020304" pitchFamily="18" charset="0"/>
                <a:ea typeface="Times New Roman" panose="02020603050405020304" pitchFamily="18" charset="0"/>
              </a:rPr>
              <a:t>ёрдамида</a:t>
            </a:r>
            <a:r>
              <a:rPr lang="ru-RU" sz="2800" b="1" dirty="0">
                <a:solidFill>
                  <a:srgbClr val="C00000"/>
                </a:solidFill>
                <a:latin typeface="Times New Roman" panose="02020603050405020304" pitchFamily="18" charset="0"/>
                <a:ea typeface="Times New Roman" panose="02020603050405020304" pitchFamily="18" charset="0"/>
              </a:rPr>
              <a:t>  </a:t>
            </a:r>
            <a:r>
              <a:rPr lang="ru-RU" sz="2800" b="1" dirty="0" err="1">
                <a:solidFill>
                  <a:srgbClr val="C00000"/>
                </a:solidFill>
                <a:latin typeface="Times New Roman" panose="02020603050405020304" pitchFamily="18" charset="0"/>
                <a:ea typeface="Times New Roman" panose="02020603050405020304" pitchFamily="18" charset="0"/>
              </a:rPr>
              <a:t>электр</a:t>
            </a:r>
            <a:r>
              <a:rPr lang="ru-RU" sz="2800" b="1" dirty="0">
                <a:solidFill>
                  <a:srgbClr val="C00000"/>
                </a:solidFill>
                <a:latin typeface="Times New Roman" panose="02020603050405020304" pitchFamily="18" charset="0"/>
                <a:ea typeface="Times New Roman" panose="02020603050405020304" pitchFamily="18" charset="0"/>
              </a:rPr>
              <a:t>  </a:t>
            </a:r>
            <a:r>
              <a:rPr lang="ru-RU" sz="2800" b="1" dirty="0" err="1">
                <a:solidFill>
                  <a:srgbClr val="C00000"/>
                </a:solidFill>
                <a:latin typeface="Times New Roman" panose="02020603050405020304" pitchFamily="18" charset="0"/>
                <a:ea typeface="Times New Roman" panose="02020603050405020304" pitchFamily="18" charset="0"/>
              </a:rPr>
              <a:t>катталикларни</a:t>
            </a:r>
            <a:r>
              <a:rPr lang="ru-RU" sz="2800" b="1" dirty="0">
                <a:solidFill>
                  <a:srgbClr val="C00000"/>
                </a:solidFill>
                <a:latin typeface="Times New Roman" panose="02020603050405020304" pitchFamily="18" charset="0"/>
                <a:ea typeface="Times New Roman" panose="02020603050405020304" pitchFamily="18" charset="0"/>
              </a:rPr>
              <a:t>  </a:t>
            </a:r>
            <a:r>
              <a:rPr lang="ru-RU" sz="2800" b="1" dirty="0" err="1">
                <a:solidFill>
                  <a:srgbClr val="C00000"/>
                </a:solidFill>
                <a:latin typeface="Times New Roman" panose="02020603050405020304" pitchFamily="18" charset="0"/>
                <a:ea typeface="Times New Roman" panose="02020603050405020304" pitchFamily="18" charset="0"/>
              </a:rPr>
              <a:t>ўлчаш</a:t>
            </a:r>
            <a:r>
              <a:rPr lang="ru-RU" sz="2400" b="1" dirty="0">
                <a:solidFill>
                  <a:srgbClr val="C00000"/>
                </a:solidFill>
                <a:latin typeface="Times New Roman" panose="02020603050405020304" pitchFamily="18" charset="0"/>
                <a:ea typeface="Times New Roman" panose="02020603050405020304" pitchFamily="18" charset="0"/>
              </a:rPr>
              <a:t>. </a:t>
            </a:r>
            <a:endParaRPr lang="ru-RU" sz="2400" dirty="0">
              <a:solidFill>
                <a:srgbClr val="C00000"/>
              </a:solidFill>
            </a:endParaRPr>
          </a:p>
        </p:txBody>
      </p:sp>
      <p:pic>
        <p:nvPicPr>
          <p:cNvPr id="5" name="Рисунок 4" descr="2019-01-12 07">
            <a:extLst>
              <a:ext uri="{FF2B5EF4-FFF2-40B4-BE49-F238E27FC236}">
                <a16:creationId xmlns="" xmlns:a16="http://schemas.microsoft.com/office/drawing/2014/main" id="{A0E9564A-08B4-478C-B9AE-D17596B351F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962647" y="688331"/>
            <a:ext cx="2424221" cy="1830507"/>
          </a:xfrm>
          <a:prstGeom prst="rect">
            <a:avLst/>
          </a:prstGeom>
          <a:noFill/>
          <a:ln>
            <a:noFill/>
          </a:ln>
        </p:spPr>
      </p:pic>
      <p:sp>
        <p:nvSpPr>
          <p:cNvPr id="2" name="Прямоугольник 1"/>
          <p:cNvSpPr/>
          <p:nvPr/>
        </p:nvSpPr>
        <p:spPr>
          <a:xfrm>
            <a:off x="258792" y="2518838"/>
            <a:ext cx="9385540" cy="2698175"/>
          </a:xfrm>
          <a:prstGeom prst="rect">
            <a:avLst/>
          </a:prstGeom>
        </p:spPr>
        <p:txBody>
          <a:bodyPr wrap="square">
            <a:spAutoFit/>
          </a:bodyPr>
          <a:lstStyle/>
          <a:p>
            <a:pPr>
              <a:lnSpc>
                <a:spcPct val="115000"/>
              </a:lnSpc>
              <a:spcAft>
                <a:spcPts val="1000"/>
              </a:spcAft>
            </a:pPr>
            <a:r>
              <a:rPr lang="ru-RU" sz="2800" b="1" dirty="0" smtClean="0">
                <a:solidFill>
                  <a:srgbClr val="002060"/>
                </a:solidFill>
                <a:latin typeface="Times New Roman" panose="02020603050405020304" pitchFamily="18" charset="0"/>
                <a:ea typeface="Calibri"/>
                <a:cs typeface="Times New Roman" panose="02020603050405020304" pitchFamily="18" charset="0"/>
              </a:rPr>
              <a:t>                   Режа </a:t>
            </a:r>
            <a:r>
              <a:rPr lang="ru-RU" sz="2800" b="1" dirty="0">
                <a:solidFill>
                  <a:srgbClr val="002060"/>
                </a:solidFill>
                <a:latin typeface="Times New Roman" panose="02020603050405020304" pitchFamily="18" charset="0"/>
                <a:ea typeface="Calibri"/>
                <a:cs typeface="Times New Roman" panose="02020603050405020304" pitchFamily="18" charset="0"/>
              </a:rPr>
              <a:t>:</a:t>
            </a:r>
          </a:p>
          <a:p>
            <a:pPr marL="342900" lvl="0" indent="-342900">
              <a:lnSpc>
                <a:spcPct val="115000"/>
              </a:lnSpc>
              <a:spcAft>
                <a:spcPts val="0"/>
              </a:spcAft>
              <a:buFont typeface="+mj-lt"/>
              <a:buAutoNum type="arabicPeriod"/>
            </a:pPr>
            <a:r>
              <a:rPr lang="ru-RU" sz="2800" b="1" dirty="0">
                <a:solidFill>
                  <a:srgbClr val="002060"/>
                </a:solidFill>
                <a:latin typeface="Times New Roman" panose="02020603050405020304" pitchFamily="18" charset="0"/>
                <a:ea typeface="Calibri"/>
                <a:cs typeface="Times New Roman" panose="02020603050405020304" pitchFamily="18" charset="0"/>
              </a:rPr>
              <a:t>Осциллограф ха</a:t>
            </a:r>
            <a:r>
              <a:rPr lang="uz-Cyrl-UZ" sz="2800" b="1" dirty="0">
                <a:solidFill>
                  <a:srgbClr val="002060"/>
                </a:solidFill>
                <a:latin typeface="Times New Roman" panose="02020603050405020304" pitchFamily="18" charset="0"/>
                <a:ea typeface="Calibri"/>
                <a:cs typeface="Times New Roman" panose="02020603050405020304" pitchFamily="18" charset="0"/>
              </a:rPr>
              <a:t>қ</a:t>
            </a:r>
            <a:r>
              <a:rPr lang="ru-RU" sz="2800" b="1" dirty="0" err="1">
                <a:solidFill>
                  <a:srgbClr val="002060"/>
                </a:solidFill>
                <a:latin typeface="Times New Roman" panose="02020603050405020304" pitchFamily="18" charset="0"/>
                <a:ea typeface="Calibri"/>
                <a:cs typeface="Times New Roman" panose="02020603050405020304" pitchFamily="18" charset="0"/>
              </a:rPr>
              <a:t>ида</a:t>
            </a:r>
            <a:r>
              <a:rPr lang="ru-RU" sz="2800" b="1" dirty="0">
                <a:solidFill>
                  <a:srgbClr val="002060"/>
                </a:solidFill>
                <a:latin typeface="Times New Roman" panose="02020603050405020304" pitchFamily="18" charset="0"/>
                <a:ea typeface="Calibri"/>
                <a:cs typeface="Times New Roman" panose="02020603050405020304" pitchFamily="18" charset="0"/>
              </a:rPr>
              <a:t> </a:t>
            </a:r>
            <a:r>
              <a:rPr lang="ru-RU" sz="2800" b="1" dirty="0" err="1">
                <a:solidFill>
                  <a:srgbClr val="002060"/>
                </a:solidFill>
                <a:latin typeface="Times New Roman" panose="02020603050405020304" pitchFamily="18" charset="0"/>
                <a:ea typeface="Calibri"/>
                <a:cs typeface="Times New Roman" panose="02020603050405020304" pitchFamily="18" charset="0"/>
              </a:rPr>
              <a:t>умуми</a:t>
            </a:r>
            <a:r>
              <a:rPr lang="uz-Cyrl-UZ" sz="2800" b="1" dirty="0">
                <a:solidFill>
                  <a:srgbClr val="002060"/>
                </a:solidFill>
                <a:latin typeface="Times New Roman" panose="02020603050405020304" pitchFamily="18" charset="0"/>
                <a:ea typeface="Calibri"/>
                <a:cs typeface="Times New Roman" panose="02020603050405020304" pitchFamily="18" charset="0"/>
              </a:rPr>
              <a:t>й</a:t>
            </a:r>
            <a:r>
              <a:rPr lang="ru-RU" sz="2800" b="1" dirty="0">
                <a:solidFill>
                  <a:srgbClr val="002060"/>
                </a:solidFill>
                <a:latin typeface="Times New Roman" panose="02020603050405020304" pitchFamily="18" charset="0"/>
                <a:ea typeface="Calibri"/>
                <a:cs typeface="Times New Roman" panose="02020603050405020304" pitchFamily="18" charset="0"/>
              </a:rPr>
              <a:t> </a:t>
            </a:r>
            <a:r>
              <a:rPr lang="ru-RU" sz="2800" b="1" dirty="0" err="1">
                <a:solidFill>
                  <a:srgbClr val="002060"/>
                </a:solidFill>
                <a:latin typeface="Times New Roman" panose="02020603050405020304" pitchFamily="18" charset="0"/>
                <a:ea typeface="Calibri"/>
                <a:cs typeface="Times New Roman" panose="02020603050405020304" pitchFamily="18" charset="0"/>
              </a:rPr>
              <a:t>тушунчалар</a:t>
            </a:r>
            <a:r>
              <a:rPr lang="uz-Cyrl-UZ" sz="2800" b="1" dirty="0">
                <a:solidFill>
                  <a:srgbClr val="002060"/>
                </a:solidFill>
                <a:latin typeface="Times New Roman" panose="02020603050405020304" pitchFamily="18" charset="0"/>
                <a:ea typeface="Calibri"/>
                <a:cs typeface="Times New Roman" panose="02020603050405020304" pitchFamily="18" charset="0"/>
              </a:rPr>
              <a:t>.</a:t>
            </a:r>
            <a:endParaRPr lang="ru-RU" sz="2800" b="1" dirty="0">
              <a:solidFill>
                <a:srgbClr val="002060"/>
              </a:solidFill>
              <a:latin typeface="Times New Roman" panose="02020603050405020304" pitchFamily="18" charset="0"/>
              <a:ea typeface="Calibri"/>
              <a:cs typeface="Times New Roman" panose="02020603050405020304" pitchFamily="18" charset="0"/>
            </a:endParaRPr>
          </a:p>
          <a:p>
            <a:pPr marL="342900" lvl="0" indent="-342900">
              <a:lnSpc>
                <a:spcPct val="115000"/>
              </a:lnSpc>
              <a:spcAft>
                <a:spcPts val="0"/>
              </a:spcAft>
              <a:buFont typeface="+mj-lt"/>
              <a:buAutoNum type="arabicPeriod"/>
            </a:pPr>
            <a:r>
              <a:rPr lang="ru-RU" sz="2800" b="1" dirty="0">
                <a:solidFill>
                  <a:srgbClr val="002060"/>
                </a:solidFill>
                <a:latin typeface="Times New Roman" panose="02020603050405020304" pitchFamily="18" charset="0"/>
                <a:ea typeface="Calibri"/>
                <a:cs typeface="Times New Roman" panose="02020603050405020304" pitchFamily="18" charset="0"/>
              </a:rPr>
              <a:t>Осциллограф</a:t>
            </a:r>
            <a:r>
              <a:rPr lang="uz-Cyrl-UZ" sz="2800" b="1" dirty="0">
                <a:solidFill>
                  <a:srgbClr val="002060"/>
                </a:solidFill>
                <a:latin typeface="Times New Roman" panose="02020603050405020304" pitchFamily="18" charset="0"/>
                <a:ea typeface="Calibri"/>
                <a:cs typeface="Times New Roman" panose="02020603050405020304" pitchFamily="18" charset="0"/>
              </a:rPr>
              <a:t>нинг ЭНТ қурилмаси тузилиши.</a:t>
            </a:r>
            <a:endParaRPr lang="ru-RU" sz="2800" b="1" dirty="0">
              <a:solidFill>
                <a:srgbClr val="002060"/>
              </a:solidFill>
              <a:latin typeface="Times New Roman" panose="02020603050405020304" pitchFamily="18" charset="0"/>
              <a:ea typeface="Calibri"/>
              <a:cs typeface="Times New Roman" panose="02020603050405020304" pitchFamily="18" charset="0"/>
            </a:endParaRPr>
          </a:p>
          <a:p>
            <a:pPr marL="342900" lvl="0" indent="-342900">
              <a:lnSpc>
                <a:spcPct val="115000"/>
              </a:lnSpc>
              <a:spcAft>
                <a:spcPts val="0"/>
              </a:spcAft>
              <a:buFont typeface="+mj-lt"/>
              <a:buAutoNum type="arabicPeriod"/>
            </a:pPr>
            <a:r>
              <a:rPr lang="uz-Cyrl-UZ" sz="2800" b="1" dirty="0">
                <a:solidFill>
                  <a:srgbClr val="002060"/>
                </a:solidFill>
                <a:latin typeface="Times New Roman" panose="02020603050405020304" pitchFamily="18" charset="0"/>
                <a:ea typeface="Calibri"/>
                <a:cs typeface="Times New Roman" panose="02020603050405020304" pitchFamily="18" charset="0"/>
              </a:rPr>
              <a:t>Осциллограф ёрдамида электр катталикларни ўлчаш.</a:t>
            </a:r>
            <a:endParaRPr lang="ru-RU" sz="2800" b="1" dirty="0">
              <a:solidFill>
                <a:srgbClr val="002060"/>
              </a:solidFill>
              <a:latin typeface="Times New Roman" panose="02020603050405020304" pitchFamily="18" charset="0"/>
              <a:ea typeface="Calibri"/>
              <a:cs typeface="Times New Roman" panose="02020603050405020304" pitchFamily="18" charset="0"/>
            </a:endParaRPr>
          </a:p>
          <a:p>
            <a:pPr marL="342900" lvl="0" indent="-342900">
              <a:lnSpc>
                <a:spcPct val="115000"/>
              </a:lnSpc>
              <a:spcAft>
                <a:spcPts val="1000"/>
              </a:spcAft>
              <a:buFont typeface="+mj-lt"/>
              <a:buAutoNum type="arabicPeriod"/>
            </a:pPr>
            <a:r>
              <a:rPr lang="uz-Cyrl-UZ" sz="2800" b="1" dirty="0">
                <a:solidFill>
                  <a:srgbClr val="002060"/>
                </a:solidFill>
                <a:latin typeface="Times New Roman" panose="02020603050405020304" pitchFamily="18" charset="0"/>
                <a:ea typeface="Calibri"/>
                <a:cs typeface="Times New Roman" panose="02020603050405020304" pitchFamily="18" charset="0"/>
              </a:rPr>
              <a:t>Осциллографнинг қўлланиш сохалари. </a:t>
            </a:r>
            <a:r>
              <a:rPr lang="uz-Cyrl-UZ" sz="2800" dirty="0">
                <a:latin typeface="Times New Roman"/>
                <a:ea typeface="Calibri"/>
                <a:cs typeface="Times New Roman"/>
              </a:rPr>
              <a:t> </a:t>
            </a:r>
            <a:endParaRPr lang="ru-RU" sz="2800" dirty="0">
              <a:effectLst/>
              <a:latin typeface="Calibri"/>
              <a:ea typeface="Calibri"/>
              <a:cs typeface="Times New Roman"/>
            </a:endParaRPr>
          </a:p>
        </p:txBody>
      </p:sp>
    </p:spTree>
    <p:extLst>
      <p:ext uri="{BB962C8B-B14F-4D97-AF65-F5344CB8AC3E}">
        <p14:creationId xmlns:p14="http://schemas.microsoft.com/office/powerpoint/2010/main" val="2859086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66490" y="1190446"/>
            <a:ext cx="9713343" cy="3046988"/>
          </a:xfrm>
          <a:prstGeom prst="rect">
            <a:avLst/>
          </a:prstGeom>
        </p:spPr>
        <p:txBody>
          <a:bodyPr wrap="square">
            <a:spAutoFit/>
          </a:bodyPr>
          <a:lstStyle/>
          <a:p>
            <a:pPr lvl="0"/>
            <a:r>
              <a:rPr lang="ru-RU" sz="3200" b="1" dirty="0" err="1">
                <a:solidFill>
                  <a:srgbClr val="002060"/>
                </a:solidFill>
                <a:latin typeface="Times New Roman" panose="02020603050405020304" pitchFamily="18" charset="0"/>
                <a:cs typeface="Times New Roman" panose="02020603050405020304" pitchFamily="18" charset="0"/>
              </a:rPr>
              <a:t>Осциллографлар</a:t>
            </a:r>
            <a:r>
              <a:rPr lang="ru-RU" sz="3200" b="1" dirty="0">
                <a:solidFill>
                  <a:srgbClr val="002060"/>
                </a:solidFill>
                <a:latin typeface="Times New Roman" panose="02020603050405020304" pitchFamily="18" charset="0"/>
                <a:cs typeface="Times New Roman" panose="02020603050405020304" pitchFamily="18" charset="0"/>
              </a:rPr>
              <a:t> </a:t>
            </a:r>
            <a:r>
              <a:rPr lang="ru-RU" sz="3200" b="1" dirty="0" err="1">
                <a:solidFill>
                  <a:srgbClr val="002060"/>
                </a:solidFill>
                <a:latin typeface="Times New Roman" panose="02020603050405020304" pitchFamily="18" charset="0"/>
                <a:cs typeface="Times New Roman" panose="02020603050405020304" pitchFamily="18" charset="0"/>
              </a:rPr>
              <a:t>саноатнинг</a:t>
            </a:r>
            <a:r>
              <a:rPr lang="ru-RU" sz="3200" b="1" dirty="0">
                <a:solidFill>
                  <a:srgbClr val="002060"/>
                </a:solidFill>
                <a:latin typeface="Times New Roman" panose="02020603050405020304" pitchFamily="18" charset="0"/>
                <a:cs typeface="Times New Roman" panose="02020603050405020304" pitchFamily="18" charset="0"/>
              </a:rPr>
              <a:t> </a:t>
            </a:r>
            <a:r>
              <a:rPr lang="ru-RU" sz="3200" b="1" dirty="0" err="1">
                <a:solidFill>
                  <a:srgbClr val="002060"/>
                </a:solidFill>
                <a:latin typeface="Times New Roman" panose="02020603050405020304" pitchFamily="18" charset="0"/>
                <a:cs typeface="Times New Roman" panose="02020603050405020304" pitchFamily="18" charset="0"/>
              </a:rPr>
              <a:t>кўплаб</a:t>
            </a:r>
            <a:r>
              <a:rPr lang="ru-RU" sz="3200" b="1" dirty="0">
                <a:solidFill>
                  <a:srgbClr val="002060"/>
                </a:solidFill>
                <a:latin typeface="Times New Roman" panose="02020603050405020304" pitchFamily="18" charset="0"/>
                <a:cs typeface="Times New Roman" panose="02020603050405020304" pitchFamily="18" charset="0"/>
              </a:rPr>
              <a:t> </a:t>
            </a:r>
            <a:r>
              <a:rPr lang="ru-RU" sz="3200" b="1" dirty="0" err="1">
                <a:solidFill>
                  <a:srgbClr val="002060"/>
                </a:solidFill>
                <a:latin typeface="Times New Roman" panose="02020603050405020304" pitchFamily="18" charset="0"/>
                <a:cs typeface="Times New Roman" panose="02020603050405020304" pitchFamily="18" charset="0"/>
              </a:rPr>
              <a:t>соҳаларида</a:t>
            </a:r>
            <a:r>
              <a:rPr lang="ru-RU" sz="3200" b="1" dirty="0">
                <a:solidFill>
                  <a:srgbClr val="002060"/>
                </a:solidFill>
                <a:latin typeface="Times New Roman" panose="02020603050405020304" pitchFamily="18" charset="0"/>
                <a:cs typeface="Times New Roman" panose="02020603050405020304" pitchFamily="18" charset="0"/>
              </a:rPr>
              <a:t> </a:t>
            </a:r>
            <a:r>
              <a:rPr lang="ru-RU" sz="3200" b="1" dirty="0" err="1">
                <a:solidFill>
                  <a:srgbClr val="002060"/>
                </a:solidFill>
                <a:latin typeface="Times New Roman" panose="02020603050405020304" pitchFamily="18" charset="0"/>
                <a:cs typeface="Times New Roman" panose="02020603050405020304" pitchFamily="18" charset="0"/>
              </a:rPr>
              <a:t>қўлланилади</a:t>
            </a:r>
            <a:r>
              <a:rPr lang="ru-RU" sz="3200" b="1" dirty="0">
                <a:solidFill>
                  <a:srgbClr val="002060"/>
                </a:solidFill>
                <a:latin typeface="Times New Roman" panose="02020603050405020304" pitchFamily="18" charset="0"/>
                <a:cs typeface="Times New Roman" panose="02020603050405020304" pitchFamily="18" charset="0"/>
              </a:rPr>
              <a:t>. Улар </a:t>
            </a:r>
            <a:r>
              <a:rPr lang="ru-RU" sz="3200" b="1" dirty="0" err="1">
                <a:solidFill>
                  <a:srgbClr val="002060"/>
                </a:solidFill>
                <a:latin typeface="Times New Roman" panose="02020603050405020304" pitchFamily="18" charset="0"/>
                <a:cs typeface="Times New Roman" panose="02020603050405020304" pitchFamily="18" charset="0"/>
              </a:rPr>
              <a:t>қувват</a:t>
            </a:r>
            <a:r>
              <a:rPr lang="ru-RU" sz="3200" b="1" dirty="0">
                <a:solidFill>
                  <a:srgbClr val="002060"/>
                </a:solidFill>
                <a:latin typeface="Times New Roman" panose="02020603050405020304" pitchFamily="18" charset="0"/>
                <a:cs typeface="Times New Roman" panose="02020603050405020304" pitchFamily="18" charset="0"/>
              </a:rPr>
              <a:t> </a:t>
            </a:r>
            <a:r>
              <a:rPr lang="ru-RU" sz="3200" b="1" dirty="0" err="1">
                <a:solidFill>
                  <a:srgbClr val="002060"/>
                </a:solidFill>
                <a:latin typeface="Times New Roman" panose="02020603050405020304" pitchFamily="18" charset="0"/>
                <a:cs typeface="Times New Roman" panose="02020603050405020304" pitchFamily="18" charset="0"/>
              </a:rPr>
              <a:t>манбаларини</a:t>
            </a:r>
            <a:r>
              <a:rPr lang="ru-RU" sz="3200" b="1" dirty="0">
                <a:solidFill>
                  <a:srgbClr val="002060"/>
                </a:solidFill>
                <a:latin typeface="Times New Roman" panose="02020603050405020304" pitchFamily="18" charset="0"/>
                <a:cs typeface="Times New Roman" panose="02020603050405020304" pitchFamily="18" charset="0"/>
              </a:rPr>
              <a:t>, </a:t>
            </a:r>
            <a:r>
              <a:rPr lang="ru-RU" sz="3200" b="1" dirty="0" err="1">
                <a:solidFill>
                  <a:srgbClr val="002060"/>
                </a:solidFill>
                <a:latin typeface="Times New Roman" panose="02020603050405020304" pitchFamily="18" charset="0"/>
                <a:cs typeface="Times New Roman" panose="02020603050405020304" pitchFamily="18" charset="0"/>
              </a:rPr>
              <a:t>конверторларни</a:t>
            </a:r>
            <a:r>
              <a:rPr lang="ru-RU" sz="3200" b="1" dirty="0">
                <a:solidFill>
                  <a:srgbClr val="002060"/>
                </a:solidFill>
                <a:latin typeface="Times New Roman" panose="02020603050405020304" pitchFamily="18" charset="0"/>
                <a:cs typeface="Times New Roman" panose="02020603050405020304" pitchFamily="18" charset="0"/>
              </a:rPr>
              <a:t> диагностика </a:t>
            </a:r>
            <a:r>
              <a:rPr lang="ru-RU" sz="3200" b="1" dirty="0" err="1">
                <a:solidFill>
                  <a:srgbClr val="002060"/>
                </a:solidFill>
                <a:latin typeface="Times New Roman" panose="02020603050405020304" pitchFamily="18" charset="0"/>
                <a:cs typeface="Times New Roman" panose="02020603050405020304" pitchFamily="18" charset="0"/>
              </a:rPr>
              <a:t>қилишда</a:t>
            </a:r>
            <a:r>
              <a:rPr lang="ru-RU" sz="3200" b="1" dirty="0">
                <a:solidFill>
                  <a:srgbClr val="002060"/>
                </a:solidFill>
                <a:latin typeface="Times New Roman" panose="02020603050405020304" pitchFamily="18" charset="0"/>
                <a:cs typeface="Times New Roman" panose="02020603050405020304" pitchFamily="18" charset="0"/>
              </a:rPr>
              <a:t>, </a:t>
            </a:r>
            <a:r>
              <a:rPr lang="ru-RU" sz="3200" b="1" dirty="0" err="1">
                <a:solidFill>
                  <a:srgbClr val="002060"/>
                </a:solidFill>
                <a:latin typeface="Times New Roman" panose="02020603050405020304" pitchFamily="18" charset="0"/>
                <a:cs typeface="Times New Roman" panose="02020603050405020304" pitchFamily="18" charset="0"/>
              </a:rPr>
              <a:t>уяли</a:t>
            </a:r>
            <a:r>
              <a:rPr lang="ru-RU" sz="3200" b="1" dirty="0">
                <a:solidFill>
                  <a:srgbClr val="002060"/>
                </a:solidFill>
                <a:latin typeface="Times New Roman" panose="02020603050405020304" pitchFamily="18" charset="0"/>
                <a:cs typeface="Times New Roman" panose="02020603050405020304" pitchFamily="18" charset="0"/>
              </a:rPr>
              <a:t> </a:t>
            </a:r>
            <a:r>
              <a:rPr lang="ru-RU" sz="3200" b="1" dirty="0" err="1">
                <a:solidFill>
                  <a:srgbClr val="002060"/>
                </a:solidFill>
                <a:latin typeface="Times New Roman" panose="02020603050405020304" pitchFamily="18" charset="0"/>
                <a:cs typeface="Times New Roman" panose="02020603050405020304" pitchFamily="18" charset="0"/>
              </a:rPr>
              <a:t>тельефонларни</a:t>
            </a:r>
            <a:r>
              <a:rPr lang="ru-RU" sz="3200" b="1" dirty="0">
                <a:solidFill>
                  <a:srgbClr val="002060"/>
                </a:solidFill>
                <a:latin typeface="Times New Roman" panose="02020603050405020304" pitchFamily="18" charset="0"/>
                <a:cs typeface="Times New Roman" panose="02020603050405020304" pitchFamily="18" charset="0"/>
              </a:rPr>
              <a:t> </a:t>
            </a:r>
            <a:r>
              <a:rPr lang="ru-RU" sz="3200" b="1" dirty="0" err="1">
                <a:solidFill>
                  <a:srgbClr val="002060"/>
                </a:solidFill>
                <a:latin typeface="Times New Roman" panose="02020603050405020304" pitchFamily="18" charset="0"/>
                <a:cs typeface="Times New Roman" panose="02020603050405020304" pitchFamily="18" charset="0"/>
              </a:rPr>
              <a:t>таъмирлашда</a:t>
            </a:r>
            <a:r>
              <a:rPr lang="ru-RU" sz="3200" b="1" dirty="0">
                <a:solidFill>
                  <a:srgbClr val="002060"/>
                </a:solidFill>
                <a:latin typeface="Times New Roman" panose="02020603050405020304" pitchFamily="18" charset="0"/>
                <a:cs typeface="Times New Roman" panose="02020603050405020304" pitchFamily="18" charset="0"/>
              </a:rPr>
              <a:t>, </a:t>
            </a:r>
            <a:r>
              <a:rPr lang="ru-RU" sz="3200" b="1" dirty="0" err="1">
                <a:solidFill>
                  <a:srgbClr val="002060"/>
                </a:solidFill>
                <a:latin typeface="Times New Roman" panose="02020603050405020304" pitchFamily="18" charset="0"/>
                <a:cs typeface="Times New Roman" panose="02020603050405020304" pitchFamily="18" charset="0"/>
              </a:rPr>
              <a:t>кирувчи</a:t>
            </a:r>
            <a:r>
              <a:rPr lang="ru-RU" sz="3200" b="1" dirty="0">
                <a:solidFill>
                  <a:srgbClr val="002060"/>
                </a:solidFill>
                <a:latin typeface="Times New Roman" panose="02020603050405020304" pitchFamily="18" charset="0"/>
                <a:cs typeface="Times New Roman" panose="02020603050405020304" pitchFamily="18" charset="0"/>
              </a:rPr>
              <a:t> </a:t>
            </a:r>
            <a:r>
              <a:rPr lang="ru-RU" sz="3200" b="1" dirty="0" err="1">
                <a:solidFill>
                  <a:srgbClr val="002060"/>
                </a:solidFill>
                <a:latin typeface="Times New Roman" panose="02020603050405020304" pitchFamily="18" charset="0"/>
                <a:cs typeface="Times New Roman" panose="02020603050405020304" pitchFamily="18" charset="0"/>
              </a:rPr>
              <a:t>сигнални</a:t>
            </a:r>
            <a:r>
              <a:rPr lang="ru-RU" sz="3200" b="1" dirty="0">
                <a:solidFill>
                  <a:srgbClr val="002060"/>
                </a:solidFill>
                <a:latin typeface="Times New Roman" panose="02020603050405020304" pitchFamily="18" charset="0"/>
                <a:cs typeface="Times New Roman" panose="02020603050405020304" pitchFamily="18" charset="0"/>
              </a:rPr>
              <a:t> </a:t>
            </a:r>
            <a:r>
              <a:rPr lang="ru-RU" sz="3200" b="1" dirty="0" err="1">
                <a:solidFill>
                  <a:srgbClr val="002060"/>
                </a:solidFill>
                <a:latin typeface="Times New Roman" panose="02020603050405020304" pitchFamily="18" charset="0"/>
                <a:cs typeface="Times New Roman" panose="02020603050405020304" pitchFamily="18" charset="0"/>
              </a:rPr>
              <a:t>созлаш</a:t>
            </a:r>
            <a:r>
              <a:rPr lang="ru-RU" sz="3200" b="1" dirty="0">
                <a:solidFill>
                  <a:srgbClr val="002060"/>
                </a:solidFill>
                <a:latin typeface="Times New Roman" panose="02020603050405020304" pitchFamily="18" charset="0"/>
                <a:cs typeface="Times New Roman" panose="02020603050405020304" pitchFamily="18" charset="0"/>
              </a:rPr>
              <a:t> </a:t>
            </a:r>
            <a:r>
              <a:rPr lang="ru-RU" sz="3200" b="1" dirty="0" err="1">
                <a:solidFill>
                  <a:srgbClr val="002060"/>
                </a:solidFill>
                <a:latin typeface="Times New Roman" panose="02020603050405020304" pitchFamily="18" charset="0"/>
                <a:cs typeface="Times New Roman" panose="02020603050405020304" pitchFamily="18" charset="0"/>
              </a:rPr>
              <a:t>учун</a:t>
            </a:r>
            <a:r>
              <a:rPr lang="ru-RU" sz="3200" b="1" dirty="0">
                <a:solidFill>
                  <a:srgbClr val="002060"/>
                </a:solidFill>
                <a:latin typeface="Times New Roman" panose="02020603050405020304" pitchFamily="18" charset="0"/>
                <a:cs typeface="Times New Roman" panose="02020603050405020304" pitchFamily="18" charset="0"/>
              </a:rPr>
              <a:t> </a:t>
            </a:r>
            <a:r>
              <a:rPr lang="ru-RU" sz="3200" b="1" dirty="0" err="1">
                <a:solidFill>
                  <a:srgbClr val="002060"/>
                </a:solidFill>
                <a:latin typeface="Times New Roman" panose="02020603050405020304" pitchFamily="18" charset="0"/>
                <a:cs typeface="Times New Roman" panose="02020603050405020304" pitchFamily="18" charset="0"/>
              </a:rPr>
              <a:t>телевизорда</a:t>
            </a:r>
            <a:r>
              <a:rPr lang="ru-RU" sz="3200" b="1" dirty="0">
                <a:solidFill>
                  <a:srgbClr val="002060"/>
                </a:solidFill>
                <a:latin typeface="Times New Roman" panose="02020603050405020304" pitchFamily="18" charset="0"/>
                <a:cs typeface="Times New Roman" panose="02020603050405020304" pitchFamily="18" charset="0"/>
              </a:rPr>
              <a:t>, </a:t>
            </a:r>
            <a:r>
              <a:rPr lang="ru-RU" sz="3200" b="1" dirty="0" err="1">
                <a:solidFill>
                  <a:srgbClr val="002060"/>
                </a:solidFill>
                <a:latin typeface="Times New Roman" panose="02020603050405020304" pitchFamily="18" charset="0"/>
                <a:cs typeface="Times New Roman" panose="02020603050405020304" pitchFamily="18" charset="0"/>
              </a:rPr>
              <a:t>электр</a:t>
            </a:r>
            <a:r>
              <a:rPr lang="ru-RU" sz="3200" b="1" dirty="0">
                <a:solidFill>
                  <a:srgbClr val="002060"/>
                </a:solidFill>
                <a:latin typeface="Times New Roman" panose="02020603050405020304" pitchFamily="18" charset="0"/>
                <a:cs typeface="Times New Roman" panose="02020603050405020304" pitchFamily="18" charset="0"/>
              </a:rPr>
              <a:t> </a:t>
            </a:r>
            <a:r>
              <a:rPr lang="ru-RU" sz="3200" b="1" dirty="0" err="1">
                <a:solidFill>
                  <a:srgbClr val="002060"/>
                </a:solidFill>
                <a:latin typeface="Times New Roman" panose="02020603050405020304" pitchFamily="18" charset="0"/>
                <a:cs typeface="Times New Roman" panose="02020603050405020304" pitchFamily="18" charset="0"/>
              </a:rPr>
              <a:t>жиҳозларини</a:t>
            </a:r>
            <a:r>
              <a:rPr lang="ru-RU" sz="3200" b="1" dirty="0">
                <a:solidFill>
                  <a:srgbClr val="002060"/>
                </a:solidFill>
                <a:latin typeface="Times New Roman" panose="02020603050405020304" pitchFamily="18" charset="0"/>
                <a:cs typeface="Times New Roman" panose="02020603050405020304" pitchFamily="18" charset="0"/>
              </a:rPr>
              <a:t> </a:t>
            </a:r>
            <a:r>
              <a:rPr lang="ru-RU" sz="3200" b="1" dirty="0" err="1">
                <a:solidFill>
                  <a:srgbClr val="002060"/>
                </a:solidFill>
                <a:latin typeface="Times New Roman" panose="02020603050405020304" pitchFamily="18" charset="0"/>
                <a:cs typeface="Times New Roman" panose="02020603050405020304" pitchFamily="18" charset="0"/>
              </a:rPr>
              <a:t>ишлаб</a:t>
            </a:r>
            <a:r>
              <a:rPr lang="ru-RU" sz="3200" b="1" dirty="0">
                <a:solidFill>
                  <a:srgbClr val="002060"/>
                </a:solidFill>
                <a:latin typeface="Times New Roman" panose="02020603050405020304" pitchFamily="18" charset="0"/>
                <a:cs typeface="Times New Roman" panose="02020603050405020304" pitchFamily="18" charset="0"/>
              </a:rPr>
              <a:t> </a:t>
            </a:r>
            <a:r>
              <a:rPr lang="ru-RU" sz="3200" b="1" dirty="0" err="1">
                <a:solidFill>
                  <a:srgbClr val="002060"/>
                </a:solidFill>
                <a:latin typeface="Times New Roman" panose="02020603050405020304" pitchFamily="18" charset="0"/>
                <a:cs typeface="Times New Roman" panose="02020603050405020304" pitchFamily="18" charset="0"/>
              </a:rPr>
              <a:t>чиқишда</a:t>
            </a:r>
            <a:r>
              <a:rPr lang="ru-RU" sz="3200" b="1" dirty="0">
                <a:solidFill>
                  <a:srgbClr val="002060"/>
                </a:solidFill>
                <a:latin typeface="Times New Roman" panose="02020603050405020304" pitchFamily="18" charset="0"/>
                <a:cs typeface="Times New Roman" panose="02020603050405020304" pitchFamily="18" charset="0"/>
              </a:rPr>
              <a:t> </a:t>
            </a:r>
            <a:r>
              <a:rPr lang="ru-RU" sz="3200" b="1" dirty="0" err="1">
                <a:solidFill>
                  <a:srgbClr val="002060"/>
                </a:solidFill>
                <a:latin typeface="Times New Roman" panose="02020603050405020304" pitchFamily="18" charset="0"/>
                <a:cs typeface="Times New Roman" panose="02020603050405020304" pitchFamily="18" charset="0"/>
              </a:rPr>
              <a:t>ва</a:t>
            </a:r>
            <a:r>
              <a:rPr lang="ru-RU" sz="3200" b="1" dirty="0">
                <a:solidFill>
                  <a:srgbClr val="002060"/>
                </a:solidFill>
                <a:latin typeface="Times New Roman" panose="02020603050405020304" pitchFamily="18" charset="0"/>
                <a:cs typeface="Times New Roman" panose="02020603050405020304" pitchFamily="18" charset="0"/>
              </a:rPr>
              <a:t> </a:t>
            </a:r>
            <a:r>
              <a:rPr lang="ru-RU" sz="3200" b="1" dirty="0" err="1">
                <a:solidFill>
                  <a:srgbClr val="002060"/>
                </a:solidFill>
                <a:latin typeface="Times New Roman" panose="02020603050405020304" pitchFamily="18" charset="0"/>
                <a:cs typeface="Times New Roman" panose="02020603050405020304" pitchFamily="18" charset="0"/>
              </a:rPr>
              <a:t>ҳоказоларда</a:t>
            </a:r>
            <a:r>
              <a:rPr lang="ru-RU" sz="3200" b="1" dirty="0">
                <a:solidFill>
                  <a:srgbClr val="002060"/>
                </a:solidFill>
                <a:latin typeface="Times New Roman" panose="02020603050405020304" pitchFamily="18" charset="0"/>
                <a:cs typeface="Times New Roman" panose="02020603050405020304" pitchFamily="18" charset="0"/>
              </a:rPr>
              <a:t> </a:t>
            </a:r>
            <a:r>
              <a:rPr lang="ru-RU" sz="3200" b="1" dirty="0" err="1">
                <a:solidFill>
                  <a:srgbClr val="002060"/>
                </a:solidFill>
                <a:latin typeface="Times New Roman" panose="02020603050405020304" pitchFamily="18" charset="0"/>
                <a:cs typeface="Times New Roman" panose="02020603050405020304" pitchFamily="18" charset="0"/>
              </a:rPr>
              <a:t>қўлланилади</a:t>
            </a:r>
            <a:endParaRPr lang="ru-RU" sz="32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6792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User\Desktop\0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5064" y="293299"/>
            <a:ext cx="8086186" cy="6064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315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Рисунок 3" descr="Описание: http://edu.dvgups.ru/METDOC/GDTRAN/YAT/TELECOMM/METR_SERT/METOD/LAB_2/frame/1.files/image002.gif">
            <a:extLst>
              <a:ext uri="{FF2B5EF4-FFF2-40B4-BE49-F238E27FC236}">
                <a16:creationId xmlns="" xmlns:a16="http://schemas.microsoft.com/office/drawing/2014/main" id="{0AC1B244-95E6-4DC8-B7BE-F6D00BB282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5065" y="66675"/>
            <a:ext cx="6611815" cy="679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8693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3255" y="0"/>
            <a:ext cx="6615113" cy="273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1345721" y="2277374"/>
            <a:ext cx="10558732" cy="3970318"/>
          </a:xfrm>
          <a:prstGeom prst="rect">
            <a:avLst/>
          </a:prstGeom>
        </p:spPr>
        <p:txBody>
          <a:bodyPr wrap="square">
            <a:spAutoFit/>
          </a:bodyPr>
          <a:lstStyle/>
          <a:p>
            <a:r>
              <a:rPr lang="ru-RU" dirty="0"/>
              <a:t> </a:t>
            </a:r>
            <a:r>
              <a:rPr lang="ru-RU" sz="2800" b="1" dirty="0">
                <a:solidFill>
                  <a:srgbClr val="C00000"/>
                </a:solidFill>
                <a:latin typeface="Times New Roman" panose="02020603050405020304" pitchFamily="18" charset="0"/>
                <a:cs typeface="Times New Roman" panose="02020603050405020304" pitchFamily="18" charset="0"/>
              </a:rPr>
              <a:t>ОСЦИЛЛОГРАФ</a:t>
            </a:r>
            <a:r>
              <a:rPr lang="ru-RU" sz="2800" b="1" dirty="0">
                <a:latin typeface="Times New Roman" panose="02020603050405020304" pitchFamily="18" charset="0"/>
                <a:cs typeface="Times New Roman" panose="02020603050405020304" pitchFamily="18" charset="0"/>
              </a:rPr>
              <a:t> </a:t>
            </a:r>
            <a:r>
              <a:rPr lang="ru-RU" sz="2800" b="1" dirty="0">
                <a:solidFill>
                  <a:srgbClr val="002060"/>
                </a:solidFill>
                <a:latin typeface="Times New Roman" panose="02020603050405020304" pitchFamily="18" charset="0"/>
                <a:cs typeface="Times New Roman" panose="02020603050405020304" pitchFamily="18" charset="0"/>
              </a:rPr>
              <a:t>(лот. </a:t>
            </a:r>
            <a:r>
              <a:rPr lang="en-AU" sz="2800" b="1" dirty="0" err="1">
                <a:solidFill>
                  <a:srgbClr val="002060"/>
                </a:solidFill>
                <a:latin typeface="Times New Roman" panose="02020603050405020304" pitchFamily="18" charset="0"/>
                <a:cs typeface="Times New Roman" panose="02020603050405020304" pitchFamily="18" charset="0"/>
              </a:rPr>
              <a:t>oscillo</a:t>
            </a:r>
            <a:r>
              <a:rPr lang="en-AU" sz="2800" b="1" dirty="0">
                <a:solidFill>
                  <a:srgbClr val="002060"/>
                </a:solidFill>
                <a:latin typeface="Times New Roman" panose="02020603050405020304" pitchFamily="18" charset="0"/>
                <a:cs typeface="Times New Roman" panose="02020603050405020304" pitchFamily="18" charset="0"/>
              </a:rPr>
              <a:t> — </a:t>
            </a:r>
            <a:r>
              <a:rPr lang="ru-RU" sz="2800" b="1" dirty="0" err="1">
                <a:solidFill>
                  <a:srgbClr val="002060"/>
                </a:solidFill>
                <a:latin typeface="Times New Roman" panose="02020603050405020304" pitchFamily="18" charset="0"/>
                <a:cs typeface="Times New Roman" panose="02020603050405020304" pitchFamily="18" charset="0"/>
              </a:rPr>
              <a:t>тебранаман</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ва</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грекча</a:t>
            </a:r>
            <a:r>
              <a:rPr lang="ru-RU" sz="2800" b="1" dirty="0">
                <a:solidFill>
                  <a:srgbClr val="002060"/>
                </a:solidFill>
                <a:latin typeface="Times New Roman" panose="02020603050405020304" pitchFamily="18" charset="0"/>
                <a:cs typeface="Times New Roman" panose="02020603050405020304" pitchFamily="18" charset="0"/>
              </a:rPr>
              <a:t> граф -</a:t>
            </a:r>
            <a:r>
              <a:rPr lang="ru-RU" sz="2800" b="1" dirty="0" err="1">
                <a:solidFill>
                  <a:srgbClr val="002060"/>
                </a:solidFill>
                <a:latin typeface="Times New Roman" panose="02020603050405020304" pitchFamily="18" charset="0"/>
                <a:cs typeface="Times New Roman" panose="02020603050405020304" pitchFamily="18" charset="0"/>
              </a:rPr>
              <a:t>ёзаман</a:t>
            </a:r>
            <a:r>
              <a:rPr lang="ru-RU" sz="2800" b="1" dirty="0">
                <a:solidFill>
                  <a:srgbClr val="002060"/>
                </a:solidFill>
                <a:latin typeface="Times New Roman" panose="02020603050405020304" pitchFamily="18" charset="0"/>
                <a:cs typeface="Times New Roman" panose="02020603050405020304" pitchFamily="18" charset="0"/>
              </a:rPr>
              <a:t>) — </a:t>
            </a:r>
            <a:r>
              <a:rPr lang="ru-RU" sz="2800" b="1" dirty="0" err="1">
                <a:solidFill>
                  <a:srgbClr val="002060"/>
                </a:solidFill>
                <a:latin typeface="Times New Roman" panose="02020603050405020304" pitchFamily="18" charset="0"/>
                <a:cs typeface="Times New Roman" panose="02020603050405020304" pitchFamily="18" charset="0"/>
              </a:rPr>
              <a:t>икки</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ёки</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бир</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неча</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катталиклар</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параметрлар</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ва</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функциялар</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электр</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катталиклар</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орасидаги</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боғлиқликни</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кузатишга</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имкон</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берадиган</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катталикларнинг</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вақт</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бўйича</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ўзгариш</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эгри</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чизиқларини</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ўз-ўзидан</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ёзиб</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оладиган</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асбоб</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Турли</a:t>
            </a:r>
            <a:r>
              <a:rPr lang="ru-RU" sz="2800" b="1" dirty="0">
                <a:solidFill>
                  <a:srgbClr val="002060"/>
                </a:solidFill>
                <a:latin typeface="Times New Roman" panose="02020603050405020304" pitchFamily="18" charset="0"/>
                <a:cs typeface="Times New Roman" panose="02020603050405020304" pitchFamily="18" charset="0"/>
              </a:rPr>
              <a:t> техника </a:t>
            </a:r>
            <a:r>
              <a:rPr lang="ru-RU" sz="2800" b="1" dirty="0" err="1">
                <a:solidFill>
                  <a:srgbClr val="002060"/>
                </a:solidFill>
                <a:latin typeface="Times New Roman" panose="02020603050405020304" pitchFamily="18" charset="0"/>
                <a:cs typeface="Times New Roman" panose="02020603050405020304" pitchFamily="18" charset="0"/>
              </a:rPr>
              <a:t>масалаларини</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ҳал</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қилишда</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ишлатилади</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Осциллографнинг</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асосий</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вазифаси</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турли</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электр</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тебранишларини</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осциллограммаларни</a:t>
            </a:r>
            <a:r>
              <a:rPr lang="ru-RU" sz="2800" b="1" dirty="0">
                <a:solidFill>
                  <a:srgbClr val="002060"/>
                </a:solidFill>
                <a:latin typeface="Times New Roman" panose="02020603050405020304" pitchFamily="18" charset="0"/>
                <a:cs typeface="Times New Roman" panose="02020603050405020304" pitchFamily="18" charset="0"/>
              </a:rPr>
              <a:t>) график </a:t>
            </a:r>
            <a:r>
              <a:rPr lang="ru-RU" sz="2800" b="1" dirty="0" err="1">
                <a:solidFill>
                  <a:srgbClr val="002060"/>
                </a:solidFill>
                <a:latin typeface="Times New Roman" panose="02020603050405020304" pitchFamily="18" charset="0"/>
                <a:cs typeface="Times New Roman" panose="02020603050405020304" pitchFamily="18" charset="0"/>
              </a:rPr>
              <a:t>тарзда</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такрорлашдир</a:t>
            </a:r>
            <a:r>
              <a:rPr lang="ru-RU" sz="2800" b="1" dirty="0">
                <a:solidFill>
                  <a:srgbClr val="00206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95946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31320" y="1017917"/>
            <a:ext cx="11300603" cy="5262979"/>
          </a:xfrm>
          <a:prstGeom prst="rect">
            <a:avLst/>
          </a:prstGeom>
        </p:spPr>
        <p:txBody>
          <a:bodyPr wrap="square">
            <a:spAutoFit/>
          </a:bodyPr>
          <a:lstStyle/>
          <a:p>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smtClean="0">
                <a:solidFill>
                  <a:srgbClr val="002060"/>
                </a:solidFill>
                <a:latin typeface="Times New Roman" panose="02020603050405020304" pitchFamily="18" charset="0"/>
                <a:cs typeface="Times New Roman" panose="02020603050405020304" pitchFamily="18" charset="0"/>
              </a:rPr>
              <a:t>Кўпинча</a:t>
            </a:r>
            <a:r>
              <a:rPr lang="ru-RU" sz="2800" b="1" dirty="0" smtClean="0">
                <a:solidFill>
                  <a:srgbClr val="002060"/>
                </a:solidFill>
                <a:latin typeface="Times New Roman" panose="02020603050405020304" pitchFamily="18" charset="0"/>
                <a:cs typeface="Times New Roman" panose="02020603050405020304" pitchFamily="18" charset="0"/>
              </a:rPr>
              <a:t>, осциллограф </a:t>
            </a:r>
            <a:r>
              <a:rPr lang="ru-RU" sz="2800" b="1" dirty="0" err="1" smtClean="0">
                <a:solidFill>
                  <a:srgbClr val="002060"/>
                </a:solidFill>
                <a:latin typeface="Times New Roman" panose="02020603050405020304" pitchFamily="18" charset="0"/>
                <a:cs typeface="Times New Roman" panose="02020603050405020304" pitchFamily="18" charset="0"/>
              </a:rPr>
              <a:t>ёрдамида</a:t>
            </a:r>
            <a:r>
              <a:rPr lang="ru-RU" sz="2800" b="1" dirty="0" smtClean="0">
                <a:solidFill>
                  <a:srgbClr val="002060"/>
                </a:solidFill>
                <a:latin typeface="Times New Roman" panose="02020603050405020304" pitchFamily="18" charset="0"/>
                <a:cs typeface="Times New Roman" panose="02020603050405020304" pitchFamily="18" charset="0"/>
              </a:rPr>
              <a:t>  координата </a:t>
            </a:r>
            <a:r>
              <a:rPr lang="ru-RU" sz="2800" b="1" dirty="0" err="1" smtClean="0">
                <a:solidFill>
                  <a:srgbClr val="002060"/>
                </a:solidFill>
                <a:latin typeface="Times New Roman" panose="02020603050405020304" pitchFamily="18" charset="0"/>
                <a:cs typeface="Times New Roman" panose="02020603050405020304" pitchFamily="18" charset="0"/>
              </a:rPr>
              <a:t>тизимидаги</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smtClean="0">
                <a:solidFill>
                  <a:srgbClr val="002060"/>
                </a:solidFill>
                <a:latin typeface="Times New Roman" panose="02020603050405020304" pitchFamily="18" charset="0"/>
                <a:cs typeface="Times New Roman" panose="02020603050405020304" pitchFamily="18" charset="0"/>
              </a:rPr>
              <a:t>кучланишнинг</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smtClean="0">
                <a:solidFill>
                  <a:srgbClr val="002060"/>
                </a:solidFill>
                <a:latin typeface="Times New Roman" panose="02020603050405020304" pitchFamily="18" charset="0"/>
                <a:cs typeface="Times New Roman" panose="02020603050405020304" pitchFamily="18" charset="0"/>
              </a:rPr>
              <a:t>вақтга</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smtClean="0">
                <a:solidFill>
                  <a:srgbClr val="002060"/>
                </a:solidFill>
                <a:latin typeface="Times New Roman" panose="02020603050405020304" pitchFamily="18" charset="0"/>
                <a:cs typeface="Times New Roman" panose="02020603050405020304" pitchFamily="18" charset="0"/>
              </a:rPr>
              <a:t>боғлиқлиги</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smtClean="0">
                <a:solidFill>
                  <a:srgbClr val="002060"/>
                </a:solidFill>
                <a:latin typeface="Times New Roman" panose="02020603050405020304" pitchFamily="18" charset="0"/>
                <a:cs typeface="Times New Roman" panose="02020603050405020304" pitchFamily="18" charset="0"/>
              </a:rPr>
              <a:t>кузатилади</a:t>
            </a:r>
            <a:r>
              <a:rPr lang="ru-RU" sz="2800" b="1" dirty="0" smtClean="0">
                <a:solidFill>
                  <a:srgbClr val="002060"/>
                </a:solidFill>
                <a:latin typeface="Times New Roman" panose="02020603050405020304" pitchFamily="18" charset="0"/>
                <a:cs typeface="Times New Roman" panose="02020603050405020304" pitchFamily="18" charset="0"/>
              </a:rPr>
              <a:t>. Бунда </a:t>
            </a:r>
            <a:r>
              <a:rPr lang="en-AU" sz="2800" b="1" dirty="0" smtClean="0">
                <a:solidFill>
                  <a:srgbClr val="002060"/>
                </a:solidFill>
                <a:latin typeface="Times New Roman" panose="02020603050405020304" pitchFamily="18" charset="0"/>
                <a:cs typeface="Times New Roman" panose="02020603050405020304" pitchFamily="18" charset="0"/>
              </a:rPr>
              <a:t>U </a:t>
            </a:r>
            <a:r>
              <a:rPr lang="ru-RU" sz="2800" b="1" dirty="0" err="1" smtClean="0">
                <a:solidFill>
                  <a:srgbClr val="002060"/>
                </a:solidFill>
                <a:latin typeface="Times New Roman" panose="02020603050405020304" pitchFamily="18" charset="0"/>
                <a:cs typeface="Times New Roman" panose="02020603050405020304" pitchFamily="18" charset="0"/>
              </a:rPr>
              <a:t>кучланиш</a:t>
            </a:r>
            <a:r>
              <a:rPr lang="ru-RU" sz="2800" b="1" dirty="0" smtClean="0">
                <a:solidFill>
                  <a:srgbClr val="002060"/>
                </a:solidFill>
                <a:latin typeface="Times New Roman" panose="02020603050405020304" pitchFamily="18" charset="0"/>
                <a:cs typeface="Times New Roman" panose="02020603050405020304" pitchFamily="18" charset="0"/>
              </a:rPr>
              <a:t> У </a:t>
            </a:r>
            <a:r>
              <a:rPr lang="ru-RU" sz="2800" b="1" dirty="0" err="1" smtClean="0">
                <a:solidFill>
                  <a:srgbClr val="002060"/>
                </a:solidFill>
                <a:latin typeface="Times New Roman" panose="02020603050405020304" pitchFamily="18" charset="0"/>
                <a:cs typeface="Times New Roman" panose="02020603050405020304" pitchFamily="18" charset="0"/>
              </a:rPr>
              <a:t>ўқи</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smtClean="0">
                <a:solidFill>
                  <a:srgbClr val="002060"/>
                </a:solidFill>
                <a:latin typeface="Times New Roman" panose="02020603050405020304" pitchFamily="18" charset="0"/>
                <a:cs typeface="Times New Roman" panose="02020603050405020304" pitchFamily="18" charset="0"/>
              </a:rPr>
              <a:t>бўйлаб</a:t>
            </a:r>
            <a:r>
              <a:rPr lang="ru-RU" sz="2800" b="1" dirty="0" smtClean="0">
                <a:solidFill>
                  <a:srgbClr val="002060"/>
                </a:solidFill>
                <a:latin typeface="Times New Roman" panose="02020603050405020304" pitchFamily="18" charset="0"/>
                <a:cs typeface="Times New Roman" panose="02020603050405020304" pitchFamily="18" charset="0"/>
              </a:rPr>
              <a:t>, </a:t>
            </a:r>
            <a:r>
              <a:rPr lang="en-AU" sz="2800" b="1" dirty="0" smtClean="0">
                <a:solidFill>
                  <a:srgbClr val="002060"/>
                </a:solidFill>
                <a:latin typeface="Times New Roman" panose="02020603050405020304" pitchFamily="18" charset="0"/>
                <a:cs typeface="Times New Roman" panose="02020603050405020304" pitchFamily="18" charset="0"/>
              </a:rPr>
              <a:t>t </a:t>
            </a:r>
            <a:r>
              <a:rPr lang="ru-RU" sz="2800" b="1" dirty="0" err="1" smtClean="0">
                <a:solidFill>
                  <a:srgbClr val="002060"/>
                </a:solidFill>
                <a:latin typeface="Times New Roman" panose="02020603050405020304" pitchFamily="18" charset="0"/>
                <a:cs typeface="Times New Roman" panose="02020603050405020304" pitchFamily="18" charset="0"/>
              </a:rPr>
              <a:t>эса</a:t>
            </a:r>
            <a:r>
              <a:rPr lang="ru-RU" sz="2800" b="1" dirty="0" smtClean="0">
                <a:solidFill>
                  <a:srgbClr val="002060"/>
                </a:solidFill>
                <a:latin typeface="Times New Roman" panose="02020603050405020304" pitchFamily="18" charset="0"/>
                <a:cs typeface="Times New Roman" panose="02020603050405020304" pitchFamily="18" charset="0"/>
              </a:rPr>
              <a:t> Х </a:t>
            </a:r>
            <a:r>
              <a:rPr lang="ru-RU" sz="2800" b="1" dirty="0" err="1" smtClean="0">
                <a:solidFill>
                  <a:srgbClr val="002060"/>
                </a:solidFill>
                <a:latin typeface="Times New Roman" panose="02020603050405020304" pitchFamily="18" charset="0"/>
                <a:cs typeface="Times New Roman" panose="02020603050405020304" pitchFamily="18" charset="0"/>
              </a:rPr>
              <a:t>ўқи</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smtClean="0">
                <a:solidFill>
                  <a:srgbClr val="002060"/>
                </a:solidFill>
                <a:latin typeface="Times New Roman" panose="02020603050405020304" pitchFamily="18" charset="0"/>
                <a:cs typeface="Times New Roman" panose="02020603050405020304" pitchFamily="18" charset="0"/>
              </a:rPr>
              <a:t>бўйлаб</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smtClean="0">
                <a:solidFill>
                  <a:srgbClr val="002060"/>
                </a:solidFill>
                <a:latin typeface="Times New Roman" panose="02020603050405020304" pitchFamily="18" charset="0"/>
                <a:cs typeface="Times New Roman" panose="02020603050405020304" pitchFamily="18" charset="0"/>
              </a:rPr>
              <a:t>чизилади</a:t>
            </a:r>
            <a:r>
              <a:rPr lang="ru-RU" sz="2800" b="1" dirty="0" smtClean="0">
                <a:solidFill>
                  <a:srgbClr val="002060"/>
                </a:solidFill>
                <a:latin typeface="Times New Roman" panose="02020603050405020304" pitchFamily="18" charset="0"/>
                <a:cs typeface="Times New Roman" panose="02020603050405020304" pitchFamily="18" charset="0"/>
              </a:rPr>
              <a:t>. Осциллограф  </a:t>
            </a:r>
            <a:r>
              <a:rPr lang="ru-RU" sz="2800" b="1" dirty="0" err="1" smtClean="0">
                <a:solidFill>
                  <a:srgbClr val="002060"/>
                </a:solidFill>
                <a:latin typeface="Times New Roman" panose="02020603050405020304" pitchFamily="18" charset="0"/>
                <a:cs typeface="Times New Roman" panose="02020603050405020304" pitchFamily="18" charset="0"/>
              </a:rPr>
              <a:t>ёрдамида</a:t>
            </a:r>
            <a:r>
              <a:rPr lang="ru-RU" sz="2800" b="1" dirty="0" smtClean="0">
                <a:solidFill>
                  <a:srgbClr val="002060"/>
                </a:solidFill>
                <a:latin typeface="Times New Roman" panose="02020603050405020304" pitchFamily="18" charset="0"/>
                <a:cs typeface="Times New Roman" panose="02020603050405020304" pitchFamily="18" charset="0"/>
              </a:rPr>
              <a:t> сиз </a:t>
            </a:r>
            <a:r>
              <a:rPr lang="ru-RU" sz="2800" b="1" dirty="0" err="1" smtClean="0">
                <a:solidFill>
                  <a:srgbClr val="002060"/>
                </a:solidFill>
                <a:latin typeface="Times New Roman" panose="02020603050405020304" pitchFamily="18" charset="0"/>
                <a:cs typeface="Times New Roman" panose="02020603050405020304" pitchFamily="18" charset="0"/>
              </a:rPr>
              <a:t>турли</a:t>
            </a:r>
            <a:r>
              <a:rPr lang="ru-RU" sz="2800" b="1" dirty="0" smtClean="0">
                <a:solidFill>
                  <a:srgbClr val="002060"/>
                </a:solidFill>
                <a:latin typeface="Times New Roman" panose="02020603050405020304" pitchFamily="18" charset="0"/>
                <a:cs typeface="Times New Roman" panose="02020603050405020304" pitchFamily="18" charset="0"/>
              </a:rPr>
              <a:t> хил сигнал </a:t>
            </a:r>
            <a:r>
              <a:rPr lang="ru-RU" sz="2800" b="1" dirty="0" err="1" smtClean="0">
                <a:solidFill>
                  <a:srgbClr val="002060"/>
                </a:solidFill>
                <a:latin typeface="Times New Roman" panose="02020603050405020304" pitchFamily="18" charset="0"/>
                <a:cs typeface="Times New Roman" panose="02020603050405020304" pitchFamily="18" charset="0"/>
              </a:rPr>
              <a:t>параметрларини</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smtClean="0">
                <a:solidFill>
                  <a:srgbClr val="002060"/>
                </a:solidFill>
                <a:latin typeface="Times New Roman" panose="02020603050405020304" pitchFamily="18" charset="0"/>
                <a:cs typeface="Times New Roman" panose="02020603050405020304" pitchFamily="18" charset="0"/>
              </a:rPr>
              <a:t>ўлчашингиз</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smtClean="0">
                <a:solidFill>
                  <a:srgbClr val="002060"/>
                </a:solidFill>
                <a:latin typeface="Times New Roman" panose="02020603050405020304" pitchFamily="18" charset="0"/>
                <a:cs typeface="Times New Roman" panose="02020603050405020304" pitchFamily="18" charset="0"/>
              </a:rPr>
              <a:t>мумкин</a:t>
            </a:r>
            <a:r>
              <a:rPr lang="ru-RU" sz="2800" b="1" dirty="0" smtClean="0">
                <a:solidFill>
                  <a:srgbClr val="002060"/>
                </a:solidFill>
                <a:latin typeface="Times New Roman" panose="02020603050405020304" pitchFamily="18" charset="0"/>
                <a:cs typeface="Times New Roman" panose="02020603050405020304" pitchFamily="18" charset="0"/>
              </a:rPr>
              <a:t>: амплитуда, частота, </a:t>
            </a:r>
            <a:r>
              <a:rPr lang="ru-RU" sz="2800" b="1" dirty="0" err="1" smtClean="0">
                <a:solidFill>
                  <a:srgbClr val="002060"/>
                </a:solidFill>
                <a:latin typeface="Times New Roman" panose="02020603050405020304" pitchFamily="18" charset="0"/>
                <a:cs typeface="Times New Roman" panose="02020603050405020304" pitchFamily="18" charset="0"/>
              </a:rPr>
              <a:t>сигналнинг</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smtClean="0">
                <a:solidFill>
                  <a:srgbClr val="002060"/>
                </a:solidFill>
                <a:latin typeface="Times New Roman" panose="02020603050405020304" pitchFamily="18" charset="0"/>
                <a:cs typeface="Times New Roman" panose="02020603050405020304" pitchFamily="18" charset="0"/>
              </a:rPr>
              <a:t>давомийлиги</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smtClean="0">
                <a:solidFill>
                  <a:srgbClr val="002060"/>
                </a:solidFill>
                <a:latin typeface="Times New Roman" panose="02020603050405020304" pitchFamily="18" charset="0"/>
                <a:cs typeface="Times New Roman" panose="02020603050405020304" pitchFamily="18" charset="0"/>
              </a:rPr>
              <a:t>кўтарилиш</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smtClean="0">
                <a:solidFill>
                  <a:srgbClr val="002060"/>
                </a:solidFill>
                <a:latin typeface="Times New Roman" panose="02020603050405020304" pitchFamily="18" charset="0"/>
                <a:cs typeface="Times New Roman" panose="02020603050405020304" pitchFamily="18" charset="0"/>
              </a:rPr>
              <a:t>вақти</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smtClean="0">
                <a:solidFill>
                  <a:srgbClr val="002060"/>
                </a:solidFill>
                <a:latin typeface="Times New Roman" panose="02020603050405020304" pitchFamily="18" charset="0"/>
                <a:cs typeface="Times New Roman" panose="02020603050405020304" pitchFamily="18" charset="0"/>
              </a:rPr>
              <a:t>модульяция</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smtClean="0">
                <a:solidFill>
                  <a:srgbClr val="002060"/>
                </a:solidFill>
                <a:latin typeface="Times New Roman" panose="02020603050405020304" pitchFamily="18" charset="0"/>
                <a:cs typeface="Times New Roman" panose="02020603050405020304" pitchFamily="18" charset="0"/>
              </a:rPr>
              <a:t>коэффициенти</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smtClean="0">
                <a:solidFill>
                  <a:srgbClr val="002060"/>
                </a:solidFill>
                <a:latin typeface="Times New Roman" panose="02020603050405020304" pitchFamily="18" charset="0"/>
                <a:cs typeface="Times New Roman" panose="02020603050405020304" pitchFamily="18" charset="0"/>
              </a:rPr>
              <a:t>ва</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smtClean="0">
                <a:solidFill>
                  <a:srgbClr val="002060"/>
                </a:solidFill>
                <a:latin typeface="Times New Roman" panose="02020603050405020304" pitchFamily="18" charset="0"/>
                <a:cs typeface="Times New Roman" panose="02020603050405020304" pitchFamily="18" charset="0"/>
              </a:rPr>
              <a:t>бошқаларни</a:t>
            </a:r>
            <a:r>
              <a:rPr lang="ru-RU" sz="2800" b="1" dirty="0" smtClean="0">
                <a:solidFill>
                  <a:srgbClr val="002060"/>
                </a:solidFill>
                <a:latin typeface="Times New Roman" panose="02020603050405020304" pitchFamily="18" charset="0"/>
                <a:cs typeface="Times New Roman" panose="02020603050405020304" pitchFamily="18" charset="0"/>
              </a:rPr>
              <a:t>.</a:t>
            </a:r>
          </a:p>
          <a:p>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smtClean="0">
                <a:solidFill>
                  <a:srgbClr val="002060"/>
                </a:solidFill>
                <a:latin typeface="Times New Roman" panose="02020603050405020304" pitchFamily="18" charset="0"/>
                <a:cs typeface="Times New Roman" panose="02020603050405020304" pitchFamily="18" charset="0"/>
              </a:rPr>
              <a:t>Демак,электрон</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осциллогроф-электр</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сигналига</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smtClean="0">
                <a:solidFill>
                  <a:srgbClr val="002060"/>
                </a:solidFill>
                <a:latin typeface="Times New Roman" panose="02020603050405020304" pitchFamily="18" charset="0"/>
                <a:cs typeface="Times New Roman" panose="02020603050405020304" pitchFamily="18" charset="0"/>
              </a:rPr>
              <a:t>айлантирилган</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камида</a:t>
            </a:r>
            <a:r>
              <a:rPr lang="ru-RU" sz="2800" b="1" dirty="0">
                <a:solidFill>
                  <a:srgbClr val="002060"/>
                </a:solidFill>
                <a:latin typeface="Times New Roman" panose="02020603050405020304" pitchFamily="18" charset="0"/>
                <a:cs typeface="Times New Roman" panose="02020603050405020304" pitchFamily="18" charset="0"/>
              </a:rPr>
              <a:t> 2 та </a:t>
            </a:r>
            <a:r>
              <a:rPr lang="ru-RU" sz="2800" b="1" dirty="0" err="1">
                <a:solidFill>
                  <a:srgbClr val="002060"/>
                </a:solidFill>
                <a:latin typeface="Times New Roman" panose="02020603050405020304" pitchFamily="18" charset="0"/>
                <a:cs typeface="Times New Roman" panose="02020603050405020304" pitchFamily="18" charset="0"/>
              </a:rPr>
              <a:t>катталиклар</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орасидаги</a:t>
            </a:r>
            <a:r>
              <a:rPr lang="ru-RU" sz="2800" b="1" dirty="0">
                <a:solidFill>
                  <a:srgbClr val="002060"/>
                </a:solidFill>
                <a:latin typeface="Times New Roman" panose="02020603050405020304" pitchFamily="18" charset="0"/>
                <a:cs typeface="Times New Roman" panose="02020603050405020304" pitchFamily="18" charset="0"/>
              </a:rPr>
              <a:t> функционал </a:t>
            </a:r>
            <a:r>
              <a:rPr lang="ru-RU" sz="2800" b="1" dirty="0" err="1">
                <a:solidFill>
                  <a:srgbClr val="002060"/>
                </a:solidFill>
                <a:latin typeface="Times New Roman" panose="02020603050405020304" pitchFamily="18" charset="0"/>
                <a:cs typeface="Times New Roman" panose="02020603050405020304" pitchFamily="18" charset="0"/>
              </a:rPr>
              <a:t>алоқани</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кузатиш</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ёзиш</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учун</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хизмат</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қиладиган</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асбоб</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Катталиклар</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орасидаги</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боғланишни</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кўрсатадиган</a:t>
            </a:r>
            <a:r>
              <a:rPr lang="ru-RU" sz="2800" b="1" dirty="0">
                <a:solidFill>
                  <a:srgbClr val="002060"/>
                </a:solidFill>
                <a:latin typeface="Times New Roman" panose="02020603050405020304" pitchFamily="18" charset="0"/>
                <a:cs typeface="Times New Roman" panose="02020603050405020304" pitchFamily="18" charset="0"/>
              </a:rPr>
              <a:t> график </a:t>
            </a:r>
            <a:r>
              <a:rPr lang="ru-RU" sz="2800" b="1" dirty="0" err="1" smtClean="0">
                <a:solidFill>
                  <a:srgbClr val="002060"/>
                </a:solidFill>
                <a:latin typeface="Times New Roman" panose="02020603050405020304" pitchFamily="18" charset="0"/>
                <a:cs typeface="Times New Roman" panose="02020603050405020304" pitchFamily="18" charset="0"/>
              </a:rPr>
              <a:t>тасвир</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a:solidFill>
                  <a:srgbClr val="002060"/>
                </a:solidFill>
                <a:latin typeface="Times New Roman" panose="02020603050405020304" pitchFamily="18" charset="0"/>
                <a:cs typeface="Times New Roman" panose="02020603050405020304" pitchFamily="18" charset="0"/>
              </a:rPr>
              <a:t>(осциллограмма) </a:t>
            </a:r>
            <a:r>
              <a:rPr lang="ru-RU" sz="2800" b="1" dirty="0" err="1">
                <a:solidFill>
                  <a:srgbClr val="002060"/>
                </a:solidFill>
                <a:latin typeface="Times New Roman" panose="02020603050405020304" pitchFamily="18" charset="0"/>
                <a:cs typeface="Times New Roman" panose="02020603050405020304" pitchFamily="18" charset="0"/>
              </a:rPr>
              <a:t>асбобнинг</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экранида</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хосил</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бўлади</a:t>
            </a:r>
            <a:r>
              <a:rPr lang="ru-RU" sz="2800" b="1" dirty="0">
                <a:solidFill>
                  <a:srgbClr val="002060"/>
                </a:solidFill>
                <a:latin typeface="Times New Roman" panose="02020603050405020304" pitchFamily="18" charset="0"/>
                <a:cs typeface="Times New Roman" panose="02020603050405020304" pitchFamily="18" charset="0"/>
              </a:rPr>
              <a:t>. </a:t>
            </a:r>
            <a:endParaRPr lang="ru-RU" sz="2800" b="1" dirty="0" smtClean="0">
              <a:solidFill>
                <a:srgbClr val="002060"/>
              </a:solidFill>
              <a:latin typeface="Times New Roman" panose="02020603050405020304" pitchFamily="18" charset="0"/>
              <a:cs typeface="Times New Roman" panose="02020603050405020304" pitchFamily="18" charset="0"/>
            </a:endParaRPr>
          </a:p>
          <a:p>
            <a:endParaRPr lang="ru-RU" sz="28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2715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5064" y="942828"/>
            <a:ext cx="7850037" cy="1541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0786" y="3408290"/>
            <a:ext cx="5572664" cy="2200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2523492" y="2709496"/>
            <a:ext cx="2334870" cy="400110"/>
          </a:xfrm>
          <a:prstGeom prst="rect">
            <a:avLst/>
          </a:prstGeom>
        </p:spPr>
        <p:txBody>
          <a:bodyPr wrap="none">
            <a:spAutoFit/>
          </a:bodyPr>
          <a:lstStyle/>
          <a:p>
            <a:r>
              <a:rPr lang="ru-RU" sz="2000" b="1" dirty="0" err="1"/>
              <a:t>Синусоидал</a:t>
            </a:r>
            <a:r>
              <a:rPr lang="ru-RU" sz="2000" b="1" dirty="0"/>
              <a:t> </a:t>
            </a:r>
            <a:r>
              <a:rPr lang="ru-RU" sz="2000" b="1" dirty="0" err="1"/>
              <a:t>тулкин</a:t>
            </a:r>
            <a:endParaRPr lang="ru-RU" sz="2000" b="1" dirty="0"/>
          </a:p>
        </p:txBody>
      </p:sp>
      <p:sp>
        <p:nvSpPr>
          <p:cNvPr id="5" name="Прямоугольник 4"/>
          <p:cNvSpPr/>
          <p:nvPr/>
        </p:nvSpPr>
        <p:spPr>
          <a:xfrm>
            <a:off x="6473743" y="2445571"/>
            <a:ext cx="3388043" cy="400110"/>
          </a:xfrm>
          <a:prstGeom prst="rect">
            <a:avLst/>
          </a:prstGeom>
        </p:spPr>
        <p:txBody>
          <a:bodyPr wrap="none">
            <a:spAutoFit/>
          </a:bodyPr>
          <a:lstStyle/>
          <a:p>
            <a:r>
              <a:rPr lang="ru-RU" dirty="0"/>
              <a:t> </a:t>
            </a:r>
            <a:r>
              <a:rPr lang="ru-RU" sz="2000" b="1" dirty="0" err="1"/>
              <a:t>Сунувчи</a:t>
            </a:r>
            <a:r>
              <a:rPr lang="ru-RU" sz="2000" b="1" dirty="0"/>
              <a:t> </a:t>
            </a:r>
            <a:r>
              <a:rPr lang="ru-RU" sz="2000" b="1" dirty="0" err="1"/>
              <a:t>синусоидал</a:t>
            </a:r>
            <a:r>
              <a:rPr lang="ru-RU" sz="2000" b="1" dirty="0"/>
              <a:t> </a:t>
            </a:r>
            <a:r>
              <a:rPr lang="ru-RU" sz="2000" b="1" dirty="0" err="1"/>
              <a:t>тулкин</a:t>
            </a:r>
            <a:r>
              <a:rPr lang="ru-RU" sz="2000" b="1" dirty="0"/>
              <a:t> </a:t>
            </a:r>
          </a:p>
        </p:txBody>
      </p:sp>
    </p:spTree>
    <p:extLst>
      <p:ext uri="{BB962C8B-B14F-4D97-AF65-F5344CB8AC3E}">
        <p14:creationId xmlns:p14="http://schemas.microsoft.com/office/powerpoint/2010/main" val="3704178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6710" y="0"/>
            <a:ext cx="10270358" cy="2564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8808" y="2977702"/>
            <a:ext cx="5158595" cy="3087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1970869" y="2608370"/>
            <a:ext cx="1833131" cy="400110"/>
          </a:xfrm>
          <a:prstGeom prst="rect">
            <a:avLst/>
          </a:prstGeom>
        </p:spPr>
        <p:txBody>
          <a:bodyPr wrap="none">
            <a:spAutoFit/>
          </a:bodyPr>
          <a:lstStyle/>
          <a:p>
            <a:r>
              <a:rPr lang="ru-RU" sz="2000" b="1" dirty="0" err="1" smtClean="0"/>
              <a:t>Аррали</a:t>
            </a:r>
            <a:r>
              <a:rPr lang="ru-RU" sz="2000" b="1" dirty="0" smtClean="0"/>
              <a:t> </a:t>
            </a:r>
            <a:r>
              <a:rPr lang="ru-RU" sz="2000" b="1" dirty="0" err="1"/>
              <a:t>тулкин</a:t>
            </a:r>
            <a:endParaRPr lang="ru-RU" sz="2000" b="1" dirty="0"/>
          </a:p>
        </p:txBody>
      </p:sp>
      <p:sp>
        <p:nvSpPr>
          <p:cNvPr id="5" name="Прямоугольник 4"/>
          <p:cNvSpPr/>
          <p:nvPr/>
        </p:nvSpPr>
        <p:spPr>
          <a:xfrm>
            <a:off x="7302732" y="2623759"/>
            <a:ext cx="2737929" cy="400110"/>
          </a:xfrm>
          <a:prstGeom prst="rect">
            <a:avLst/>
          </a:prstGeom>
        </p:spPr>
        <p:txBody>
          <a:bodyPr wrap="none">
            <a:spAutoFit/>
          </a:bodyPr>
          <a:lstStyle/>
          <a:p>
            <a:r>
              <a:rPr lang="ru-RU" sz="2000" b="1" dirty="0" err="1" smtClean="0"/>
              <a:t>Учбурчаксимон</a:t>
            </a:r>
            <a:r>
              <a:rPr lang="ru-RU" sz="2000" b="1" dirty="0" smtClean="0"/>
              <a:t> </a:t>
            </a:r>
            <a:r>
              <a:rPr lang="ru-RU" sz="2000" b="1" dirty="0" err="1"/>
              <a:t>тулкин</a:t>
            </a:r>
            <a:endParaRPr lang="ru-RU" sz="2000" b="1" dirty="0"/>
          </a:p>
        </p:txBody>
      </p:sp>
    </p:spTree>
    <p:extLst>
      <p:ext uri="{BB962C8B-B14F-4D97-AF65-F5344CB8AC3E}">
        <p14:creationId xmlns:p14="http://schemas.microsoft.com/office/powerpoint/2010/main" val="4279754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1921" y="862643"/>
            <a:ext cx="11170079" cy="211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8808" y="3565826"/>
            <a:ext cx="5296617" cy="2752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2208362" y="2978342"/>
            <a:ext cx="2415395" cy="400110"/>
          </a:xfrm>
          <a:prstGeom prst="rect">
            <a:avLst/>
          </a:prstGeom>
        </p:spPr>
        <p:txBody>
          <a:bodyPr wrap="square">
            <a:spAutoFit/>
          </a:bodyPr>
          <a:lstStyle/>
          <a:p>
            <a:r>
              <a:rPr lang="ru-RU" sz="2000" b="1" dirty="0" err="1"/>
              <a:t>Квадратли</a:t>
            </a:r>
            <a:r>
              <a:rPr lang="ru-RU" sz="2000" b="1" dirty="0"/>
              <a:t> </a:t>
            </a:r>
            <a:r>
              <a:rPr lang="ru-RU" sz="2000" b="1" dirty="0" err="1"/>
              <a:t>тулкин</a:t>
            </a:r>
            <a:endParaRPr lang="ru-RU" sz="2000" b="1" dirty="0"/>
          </a:p>
        </p:txBody>
      </p:sp>
      <p:sp>
        <p:nvSpPr>
          <p:cNvPr id="5" name="Прямоугольник 4"/>
          <p:cNvSpPr/>
          <p:nvPr/>
        </p:nvSpPr>
        <p:spPr>
          <a:xfrm>
            <a:off x="8076636" y="2974029"/>
            <a:ext cx="2714205" cy="400110"/>
          </a:xfrm>
          <a:prstGeom prst="rect">
            <a:avLst/>
          </a:prstGeom>
        </p:spPr>
        <p:txBody>
          <a:bodyPr wrap="none">
            <a:spAutoFit/>
          </a:bodyPr>
          <a:lstStyle/>
          <a:p>
            <a:r>
              <a:rPr lang="ru-RU" sz="2000" b="1" dirty="0" err="1" smtClean="0"/>
              <a:t>Тугри</a:t>
            </a:r>
            <a:r>
              <a:rPr lang="ru-RU" sz="2000" b="1" dirty="0" smtClean="0"/>
              <a:t> </a:t>
            </a:r>
            <a:r>
              <a:rPr lang="ru-RU" sz="2000" b="1" dirty="0" err="1"/>
              <a:t>бурчакли</a:t>
            </a:r>
            <a:r>
              <a:rPr lang="ru-RU" sz="2000" b="1" dirty="0"/>
              <a:t> </a:t>
            </a:r>
            <a:r>
              <a:rPr lang="ru-RU" sz="2000" b="1" dirty="0" err="1"/>
              <a:t>тулкин</a:t>
            </a:r>
            <a:endParaRPr lang="ru-RU" sz="2000" b="1" dirty="0"/>
          </a:p>
        </p:txBody>
      </p:sp>
    </p:spTree>
    <p:extLst>
      <p:ext uri="{BB962C8B-B14F-4D97-AF65-F5344CB8AC3E}">
        <p14:creationId xmlns:p14="http://schemas.microsoft.com/office/powerpoint/2010/main" val="3803394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0785" y="865133"/>
            <a:ext cx="5814204" cy="5697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121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9619" y="231475"/>
            <a:ext cx="8333666" cy="484469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99756" y="5308600"/>
            <a:ext cx="8109470" cy="494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04290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846</TotalTime>
  <Words>755</Words>
  <Application>Microsoft Office PowerPoint</Application>
  <PresentationFormat>Произвольный</PresentationFormat>
  <Paragraphs>52</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Трек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Пользователь</cp:lastModifiedBy>
  <cp:revision>86</cp:revision>
  <dcterms:created xsi:type="dcterms:W3CDTF">2020-12-22T04:53:24Z</dcterms:created>
  <dcterms:modified xsi:type="dcterms:W3CDTF">2023-04-28T08:49:23Z</dcterms:modified>
</cp:coreProperties>
</file>